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92" r:id="rId6"/>
    <p:sldMasterId id="2147484712" r:id="rId7"/>
    <p:sldMasterId id="2147484731" r:id="rId8"/>
    <p:sldMasterId id="2147484825" r:id="rId9"/>
    <p:sldMasterId id="2147484905" r:id="rId10"/>
    <p:sldMasterId id="2147484992" r:id="rId11"/>
    <p:sldMasterId id="2147485076" r:id="rId12"/>
  </p:sldMasterIdLst>
  <p:notesMasterIdLst>
    <p:notesMasterId r:id="rId29"/>
  </p:notesMasterIdLst>
  <p:handoutMasterIdLst>
    <p:handoutMasterId r:id="rId30"/>
  </p:handoutMasterIdLst>
  <p:sldIdLst>
    <p:sldId id="748" r:id="rId13"/>
    <p:sldId id="802" r:id="rId14"/>
    <p:sldId id="843" r:id="rId15"/>
    <p:sldId id="923" r:id="rId16"/>
    <p:sldId id="950" r:id="rId17"/>
    <p:sldId id="965" r:id="rId18"/>
    <p:sldId id="964" r:id="rId19"/>
    <p:sldId id="952" r:id="rId20"/>
    <p:sldId id="984" r:id="rId21"/>
    <p:sldId id="987" r:id="rId22"/>
    <p:sldId id="988" r:id="rId23"/>
    <p:sldId id="990" r:id="rId24"/>
    <p:sldId id="991" r:id="rId25"/>
    <p:sldId id="992" r:id="rId26"/>
    <p:sldId id="989" r:id="rId27"/>
    <p:sldId id="749" r:id="rId2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 id="4" name="Debbi Lyons" initials="DL" lastIdx="9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BFBFBF"/>
    <a:srgbClr val="7FBA00"/>
    <a:srgbClr val="94BEFF"/>
    <a:srgbClr val="005695"/>
    <a:srgbClr val="FFFFFF"/>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70052" autoAdjust="0"/>
  </p:normalViewPr>
  <p:slideViewPr>
    <p:cSldViewPr snapToGrid="0">
      <p:cViewPr varScale="1">
        <p:scale>
          <a:sx n="92" d="100"/>
          <a:sy n="92" d="100"/>
        </p:scale>
        <p:origin x="66" y="8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2.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10" Type="http://schemas.openxmlformats.org/officeDocument/2006/relationships/slideMaster" Target="slideMasters/slideMaster5.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9/17/2018 2:11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9/17/2018 2:11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530 million years ago evolution unlocked the power to see and intelligent life exploded on the planet.</a:t>
            </a:r>
          </a:p>
          <a:p>
            <a:r>
              <a:rPr lang="en-US" dirty="0"/>
              <a:t>Unfortunately you and I weren’t there to enjoy it.</a:t>
            </a:r>
          </a:p>
          <a:p>
            <a:r>
              <a:rPr lang="en-US" dirty="0"/>
              <a:t>Today, you saw how unlocking AI is seeding the intelligence explosion that will change our future world. </a:t>
            </a:r>
          </a:p>
          <a:p>
            <a:r>
              <a:rPr lang="en-US" dirty="0"/>
              <a:t>This is your time and you get to shape it. </a:t>
            </a:r>
          </a:p>
          <a:p>
            <a:r>
              <a:rPr lang="en-US" dirty="0"/>
              <a:t>I invite all of you to BUILD the future.  </a:t>
            </a:r>
          </a:p>
          <a:p>
            <a:r>
              <a:rPr lang="en-US" dirty="0"/>
              <a:t> </a:t>
            </a:r>
          </a:p>
          <a:p>
            <a:r>
              <a:rPr lang="en-US" dirty="0"/>
              <a:t> </a:t>
            </a:r>
          </a:p>
          <a:p>
            <a:endParaRPr lang="en-US" dirty="0"/>
          </a:p>
        </p:txBody>
      </p:sp>
      <p:sp>
        <p:nvSpPr>
          <p:cNvPr id="4" name="Slide Number Placeholder 3"/>
          <p:cNvSpPr>
            <a:spLocks noGrp="1"/>
          </p:cNvSpPr>
          <p:nvPr>
            <p:ph type="sldNum" sz="quarter" idx="10"/>
          </p:nvPr>
        </p:nvSpPr>
        <p:spPr/>
        <p:txBody>
          <a:bodyPr/>
          <a:lstStyle/>
          <a:p>
            <a:fld id="{D6FCFD6A-4BD9-4516-9E31-F047A5C70304}" type="slidenum">
              <a:rPr lang="en-US" smtClean="0"/>
              <a:t>2</a:t>
            </a:fld>
            <a:endParaRPr lang="en-US"/>
          </a:p>
        </p:txBody>
      </p:sp>
    </p:spTree>
    <p:extLst>
      <p:ext uri="{BB962C8B-B14F-4D97-AF65-F5344CB8AC3E}">
        <p14:creationId xmlns:p14="http://schemas.microsoft.com/office/powerpoint/2010/main" val="176384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4802187" cy="2701925"/>
          </a:xfrm>
        </p:spPr>
      </p:sp>
      <p:sp>
        <p:nvSpPr>
          <p:cNvPr id="3" name="Notes Placeholder 2"/>
          <p:cNvSpPr>
            <a:spLocks noGrp="1"/>
          </p:cNvSpPr>
          <p:nvPr>
            <p:ph type="body" idx="1"/>
          </p:nvPr>
        </p:nvSpPr>
        <p:spPr/>
        <p:txBody>
          <a:bodyPr vert="horz" lIns="91440" tIns="45720" rIns="91440" bIns="45720" numCol="3" spcCol="91440" rtlCol="0"/>
          <a:lstStyle/>
          <a:p>
            <a:r>
              <a:rPr lang="en-GB" sz="1800" dirty="0"/>
              <a:t>Despite the rapid growth in information, there's still one thing that remains constant: </a:t>
            </a:r>
          </a:p>
          <a:p>
            <a:endParaRPr lang="en-GB" sz="1800" dirty="0"/>
          </a:p>
          <a:p>
            <a:r>
              <a:rPr lang="en-GB" sz="1800" dirty="0"/>
              <a:t>Time</a:t>
            </a:r>
            <a:r>
              <a:rPr lang="en-GB" sz="1800" baseline="0" dirty="0"/>
              <a:t> - </a:t>
            </a:r>
            <a:r>
              <a:rPr lang="en-GB" sz="1800" dirty="0"/>
              <a:t>we are still constrained by our human capacity to absorb it. </a:t>
            </a:r>
          </a:p>
          <a:p>
            <a:endParaRPr lang="en-GB" sz="1800" dirty="0"/>
          </a:p>
          <a:p>
            <a:r>
              <a:rPr lang="en-GB" sz="1800" dirty="0"/>
              <a:t>So, how can we use all we have in terms of computational power to make</a:t>
            </a:r>
            <a:r>
              <a:rPr lang="en-GB" sz="1800" baseline="0" dirty="0"/>
              <a:t> </a:t>
            </a:r>
            <a:r>
              <a:rPr lang="en-GB" sz="1800" dirty="0"/>
              <a:t>better sense of the world in the time we have? </a:t>
            </a:r>
          </a:p>
          <a:p>
            <a:endParaRPr lang="en-GB" sz="1800" dirty="0"/>
          </a:p>
          <a:p>
            <a:r>
              <a:rPr lang="en-GB" sz="1800" dirty="0"/>
              <a:t>That's the essence of what AI is,“</a:t>
            </a:r>
            <a:endParaRPr lang="en-US" sz="1800" dirty="0">
              <a:latin typeface="Segoe UI"/>
              <a:ea typeface="Calibri"/>
              <a:cs typeface="Times New Roman"/>
            </a:endParaRPr>
          </a:p>
          <a:p>
            <a:pPr>
              <a:lnSpc>
                <a:spcPct val="107000"/>
              </a:lnSpc>
              <a:spcAft>
                <a:spcPts val="800"/>
              </a:spcAft>
            </a:pPr>
            <a:r>
              <a:rPr lang="en-US" sz="1800" dirty="0">
                <a:latin typeface="Segoe UI"/>
                <a:ea typeface="Calibri"/>
                <a:cs typeface="Times New Roman"/>
              </a:rPr>
              <a:t>That is why our goal is to democratize</a:t>
            </a:r>
            <a:r>
              <a:rPr lang="en-US" sz="1800" baseline="0" dirty="0">
                <a:latin typeface="Segoe UI"/>
                <a:ea typeface="Calibri"/>
                <a:cs typeface="Times New Roman"/>
              </a:rPr>
              <a:t> AI - to help people achieve more</a:t>
            </a:r>
            <a:endParaRPr lang="en-US" sz="1800" dirty="0">
              <a:latin typeface="Segoe UI"/>
              <a:ea typeface="Calibri"/>
              <a:cs typeface="Times New Roman"/>
            </a:endParaRPr>
          </a:p>
        </p:txBody>
      </p:sp>
      <p:sp>
        <p:nvSpPr>
          <p:cNvPr id="7" name="Rectangle 6"/>
          <p:cNvSpPr/>
          <p:nvPr/>
        </p:nvSpPr>
        <p:spPr>
          <a:xfrm>
            <a:off x="5239794" y="843505"/>
            <a:ext cx="4114800" cy="707886"/>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“Technology is reshaping society as we know it.”</a:t>
            </a: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Notes Placeholder 2"/>
          <p:cNvSpPr txBox="1">
            <a:spLocks/>
          </p:cNvSpPr>
          <p:nvPr/>
        </p:nvSpPr>
        <p:spPr>
          <a:xfrm>
            <a:off x="6366617" y="3025833"/>
            <a:ext cx="2987977" cy="3798916"/>
          </a:xfrm>
          <a:prstGeom prst="rect">
            <a:avLst/>
          </a:prstGeom>
          <a:solidFill>
            <a:schemeClr val="bg1">
              <a:lumMod val="95000"/>
            </a:schemeClr>
          </a:solidFill>
        </p:spPr>
        <p:txBody>
          <a:bodyPr vert="horz" lIns="91440" tIns="45720" rIns="91440" bIns="45720" numCol="1" spcCol="91440" rtlCol="0"/>
          <a:lstStyle>
            <a:lvl1pPr marL="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1pPr>
            <a:lvl2pPr marL="4572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2pPr>
            <a:lvl3pPr marL="9144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3pPr>
            <a:lvl4pPr marL="13716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4pPr>
            <a:lvl5pPr marL="1828800" marR="0" indent="0" algn="l" defTabSz="914400" rtl="0" eaLnBrk="1" fontAlgn="auto" latinLnBrk="0" hangingPunct="1">
              <a:lnSpc>
                <a:spcPct val="100000"/>
              </a:lnSpc>
              <a:spcBef>
                <a:spcPts val="0"/>
              </a:spcBef>
              <a:spcAft>
                <a:spcPts val="0"/>
              </a:spcAft>
              <a:buClrTx/>
              <a:buSzTx/>
              <a:buFontTx/>
              <a:buNone/>
              <a:tabLst/>
              <a:defRPr sz="900" kern="1200">
                <a:solidFill>
                  <a:schemeClr val="tx1"/>
                </a:solidFill>
                <a:latin typeface="Segoe UI" panose="020B0502040204020203" pitchFamily="34" charset="0"/>
                <a:ea typeface="+mn-ea"/>
                <a:cs typeface="Segoe UI" panose="020B0502040204020203"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a:lstStyle>
          <a:p>
            <a:pPr marL="171450" marR="0" lvl="0" indent="-111125"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Pro Display Semibold" panose="020B0702040504020203" pitchFamily="34" charset="0"/>
                <a:ea typeface="Calibri"/>
                <a:cs typeface="Times New Roman"/>
              </a:rPr>
              <a:t>Key points to land</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Segoe UI"/>
                <a:ea typeface="Calibri"/>
                <a:cs typeface="Times New Roman"/>
              </a:rPr>
              <a:t>Technology is reshaping society</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Segoe UI"/>
                <a:ea typeface="Calibri"/>
                <a:cs typeface="Times New Roman"/>
              </a:rPr>
              <a:t>Timeless values must endure</a:t>
            </a:r>
          </a:p>
          <a:p>
            <a:pPr marL="171450" marR="0" lvl="0" indent="-111125"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Segoe UI"/>
                <a:ea typeface="Calibri"/>
                <a:cs typeface="Times New Roman"/>
              </a:rPr>
              <a:t>It’s about augmenting, not replacing, the human experience</a:t>
            </a:r>
          </a:p>
        </p:txBody>
      </p:sp>
    </p:spTree>
    <p:extLst>
      <p:ext uri="{BB962C8B-B14F-4D97-AF65-F5344CB8AC3E}">
        <p14:creationId xmlns:p14="http://schemas.microsoft.com/office/powerpoint/2010/main" val="290764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0485" indent="-350485">
              <a:lnSpc>
                <a:spcPct val="107000"/>
              </a:lnSpc>
              <a:spcAft>
                <a:spcPts val="818"/>
              </a:spcAft>
              <a:buFont typeface="Symbol" panose="05050102010706020507" pitchFamily="18" charset="2"/>
              <a:buChar char=""/>
            </a:pPr>
            <a:endParaRPr lang="en-US" dirty="0"/>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9/17/2018 2:11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303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3002">
              <a:spcAft>
                <a:spcPts val="344"/>
              </a:spcAft>
              <a:defRPr/>
            </a:pPr>
            <a:r>
              <a:rPr lang="en-US" dirty="0"/>
              <a:t>So let me tell you more about our AI developer tools. We are so fortunate to have a 25 years of  investment in Research, and our goal is to make the AI advances we use in our products, available to all developers. </a:t>
            </a:r>
          </a:p>
          <a:p>
            <a:endParaRPr lang="en-US" dirty="0"/>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9/17/2018 2:11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60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9/17/2018 2:11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8675" y="1230313"/>
            <a:ext cx="5905500" cy="3321050"/>
          </a:xfrm>
        </p:spPr>
      </p:sp>
      <p:sp>
        <p:nvSpPr>
          <p:cNvPr id="3" name="Notes Placeholder 2"/>
          <p:cNvSpPr>
            <a:spLocks noGrp="1"/>
          </p:cNvSpPr>
          <p:nvPr>
            <p:ph type="body" idx="1"/>
          </p:nvPr>
        </p:nvSpPr>
        <p:spPr/>
        <p:txBody>
          <a:bodyPr/>
          <a:lstStyle/>
          <a:p>
            <a:pPr defTabSz="995398">
              <a:spcAft>
                <a:spcPts val="363"/>
              </a:spcAft>
              <a:defRPr/>
            </a:pPr>
            <a:r>
              <a:rPr lang="en-US" b="1" dirty="0"/>
              <a:t>Key messages</a:t>
            </a:r>
          </a:p>
          <a:p>
            <a:pPr marL="182967" indent="-182967">
              <a:buFont typeface="Arial" panose="020B0604020202020204" pitchFamily="34" charset="0"/>
              <a:buChar char="•"/>
            </a:pPr>
            <a:r>
              <a:rPr lang="en-US" dirty="0"/>
              <a:t>Cognitive Services bringing AI to every developer and every scenario.</a:t>
            </a:r>
          </a:p>
          <a:p>
            <a:pPr marL="182967" indent="-182967" defTabSz="948507">
              <a:buFont typeface="Arial" panose="020B0604020202020204" pitchFamily="34" charset="0"/>
              <a:buChar char="•"/>
              <a:defRPr/>
            </a:pPr>
            <a:r>
              <a:rPr lang="en-US" dirty="0"/>
              <a:t>It helps integrate Vision, Language, Speech, Search and Knowledge into applications.</a:t>
            </a:r>
          </a:p>
          <a:p>
            <a:pPr marL="182967" indent="-182967">
              <a:buFont typeface="Arial" panose="020B0604020202020204" pitchFamily="34" charset="0"/>
              <a:buChar char="•"/>
            </a:pPr>
            <a:r>
              <a:rPr lang="en-US" dirty="0"/>
              <a:t>This is the richest set of AI services for developers in the industry. 31 services covering every scenario you can think of.</a:t>
            </a:r>
          </a:p>
          <a:p>
            <a:pPr marL="182967" indent="-182967">
              <a:buFont typeface="Arial" panose="020B0604020202020204" pitchFamily="34" charset="0"/>
              <a:buChar char="•"/>
            </a:pPr>
            <a:r>
              <a:rPr lang="en-US" dirty="0"/>
              <a:t>It is incredibly easy to build amazingly powerful AI apps combining cognitive services with other Azure capabilities.</a:t>
            </a:r>
          </a:p>
        </p:txBody>
      </p:sp>
      <p:sp>
        <p:nvSpPr>
          <p:cNvPr id="6" name="Date Placeholder 5"/>
          <p:cNvSpPr>
            <a:spLocks noGrp="1"/>
          </p:cNvSpPr>
          <p:nvPr>
            <p:ph type="dt" idx="12"/>
          </p:nvPr>
        </p:nvSpPr>
        <p:spPr/>
        <p:txBody>
          <a:bodyPr/>
          <a:lstStyle/>
          <a:p>
            <a:pPr marL="0" marR="0" lvl="0" indent="0" algn="r" defTabSz="101431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0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1014310" rtl="0" eaLnBrk="1" fontAlgn="auto" latinLnBrk="0" hangingPunct="1">
                <a:lnSpc>
                  <a:spcPct val="100000"/>
                </a:lnSpc>
                <a:spcBef>
                  <a:spcPts val="0"/>
                </a:spcBef>
                <a:spcAft>
                  <a:spcPts val="0"/>
                </a:spcAft>
                <a:buClrTx/>
                <a:buSzTx/>
                <a:buFontTx/>
                <a:buNone/>
                <a:tabLst/>
                <a:defRPr/>
              </a:pPr>
              <a:t>9/17/2018 2:11 PM</a:t>
            </a:fld>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10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structure we have for our advanced bots like Cortana, </a:t>
            </a:r>
            <a:r>
              <a:rPr lang="en-US" dirty="0" err="1"/>
              <a:t>Xioaice</a:t>
            </a:r>
            <a:r>
              <a:rPr lang="en-US" dirty="0"/>
              <a:t> and Zo, an advanced app or bot, needs to be organized into parts, much like a “brain” with state, memory, and the ability to dispatch to different parts.  </a:t>
            </a:r>
          </a:p>
          <a:p>
            <a:endParaRPr lang="en-US" dirty="0"/>
          </a:p>
          <a:p>
            <a:r>
              <a:rPr lang="en-US" dirty="0"/>
              <a:t>Each of these brain parts can provide different functionality or use different techniques. For example, let’s talk about building a business bot.  Part of your bot might show:  guided fix dialog, buttons and cards, filling out a form, or querying a database.</a:t>
            </a:r>
          </a:p>
          <a:p>
            <a:endParaRPr lang="en-US" dirty="0"/>
          </a:p>
          <a:p>
            <a:r>
              <a:rPr lang="en-US" dirty="0"/>
              <a:t>A very common starting point for companies wanting to build bots is to help customers answer their questions.  Today this is really a crummy experience for customers.  Often you go to the website, look for online help, and read through a long document to find your question and the answers….hopefully it’s there.  </a:t>
            </a:r>
          </a:p>
          <a:p>
            <a:endParaRPr lang="en-US" dirty="0"/>
          </a:p>
          <a:p>
            <a:r>
              <a:rPr lang="en-US" dirty="0"/>
              <a:t>On the business end, this also is a crummy experience for companies, who typically have a writer who spent time writing a FAQ based on what that person thinks will be asked most, but these documents are often outdated, incomplete, and don’t always reflect the questions customers actually ask.  </a:t>
            </a:r>
          </a:p>
          <a:p>
            <a:r>
              <a:rPr lang="en-US" dirty="0"/>
              <a:t> </a:t>
            </a:r>
          </a:p>
          <a:p>
            <a:r>
              <a:rPr lang="en-US" dirty="0"/>
              <a:t>This is a simple place where bots improve the user experience for customers and companies. </a:t>
            </a:r>
          </a:p>
          <a:p>
            <a:r>
              <a:rPr lang="en-US" dirty="0"/>
              <a:t>Today we are releasing a new Cognitive Service, </a:t>
            </a:r>
            <a:r>
              <a:rPr lang="en-US" dirty="0" err="1"/>
              <a:t>QnA</a:t>
            </a:r>
            <a:r>
              <a:rPr lang="en-US" dirty="0"/>
              <a:t> Maker, which lets you easily create a bot to improve this user experience.   </a:t>
            </a:r>
          </a:p>
          <a:p>
            <a:endParaRPr lang="en-US" dirty="0"/>
          </a:p>
          <a:p>
            <a:r>
              <a:rPr lang="en-US" dirty="0"/>
              <a:t>This is just one of 25 different intelligent services we offer with Microsoft Cognitive Services.  </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9/17/2018 2:11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55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structure we have for our advanced bots like Cortana, </a:t>
            </a:r>
            <a:r>
              <a:rPr lang="en-US" dirty="0" err="1"/>
              <a:t>Xioaice</a:t>
            </a:r>
            <a:r>
              <a:rPr lang="en-US" dirty="0"/>
              <a:t> and Zo, an advanced app or bot, needs to be organized into parts, much like a “brain” with state, memory, and the ability to dispatch to different parts.  </a:t>
            </a:r>
          </a:p>
          <a:p>
            <a:endParaRPr lang="en-US" dirty="0"/>
          </a:p>
          <a:p>
            <a:r>
              <a:rPr lang="en-US" dirty="0"/>
              <a:t>Each of these brain parts can provide different functionality or use different techniques. For example, let’s talk about building a business bot.  Part of your bot might show:  guided fix dialog, buttons and cards, filling out a form, or querying a database.</a:t>
            </a:r>
          </a:p>
          <a:p>
            <a:endParaRPr lang="en-US" dirty="0"/>
          </a:p>
          <a:p>
            <a:r>
              <a:rPr lang="en-US" dirty="0"/>
              <a:t>A very common starting point for companies wanting to build bots is to help customers answer their questions.  Today this is really a crummy experience for customers.  Often you go to the website, look for online help, and read through a long document to find your question and the answers….hopefully it’s there.  </a:t>
            </a:r>
          </a:p>
          <a:p>
            <a:endParaRPr lang="en-US" dirty="0"/>
          </a:p>
          <a:p>
            <a:r>
              <a:rPr lang="en-US" dirty="0"/>
              <a:t>On the business end, this also is a crummy experience for companies, who typically have a writer who spent time writing a FAQ based on what that person thinks will be asked most, but these documents are often outdated, incomplete, and don’t always reflect the questions customers actually ask.  </a:t>
            </a:r>
          </a:p>
          <a:p>
            <a:r>
              <a:rPr lang="en-US" dirty="0"/>
              <a:t> </a:t>
            </a:r>
          </a:p>
          <a:p>
            <a:r>
              <a:rPr lang="en-US" dirty="0"/>
              <a:t>This is a simple place where bots improve the user experience for customers and companies. </a:t>
            </a:r>
          </a:p>
          <a:p>
            <a:r>
              <a:rPr lang="en-US" dirty="0"/>
              <a:t>Today we are releasing a new Cognitive Service, </a:t>
            </a:r>
            <a:r>
              <a:rPr lang="en-US" dirty="0" err="1"/>
              <a:t>QnA</a:t>
            </a:r>
            <a:r>
              <a:rPr lang="en-US" dirty="0"/>
              <a:t> Maker, which lets you easily create a bot to improve this user experience.   </a:t>
            </a:r>
          </a:p>
          <a:p>
            <a:endParaRPr lang="en-US" dirty="0"/>
          </a:p>
          <a:p>
            <a:r>
              <a:rPr lang="en-US" dirty="0"/>
              <a:t>This is just one of 25 different intelligent services we offer with Microsoft Cognitive Services.  </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9/17/2018 2:11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62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7.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68248" y="479425"/>
            <a:ext cx="1447944" cy="310896"/>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3" name="TextBox 22"/>
          <p:cNvSpPr txBox="1"/>
          <p:nvPr userDrawn="1"/>
        </p:nvSpPr>
        <p:spPr bwMode="black">
          <a:xfrm>
            <a:off x="468248" y="6064709"/>
            <a:ext cx="3101972" cy="690942"/>
          </a:xfrm>
          <a:prstGeom prst="rect">
            <a:avLst/>
          </a:prstGeom>
          <a:noFill/>
        </p:spPr>
        <p:txBody>
          <a:bodyPr wrap="square" lIns="0" tIns="146283" rIns="182854" bIns="146283" rtlCol="0">
            <a:spAutoFit/>
          </a:bodyPr>
          <a:lstStyle/>
          <a:p>
            <a:pPr>
              <a:lnSpc>
                <a:spcPct val="90000"/>
              </a:lnSpc>
              <a:spcAft>
                <a:spcPts val="600"/>
              </a:spcAft>
            </a:pPr>
            <a:r>
              <a:rPr lang="en-US" sz="2800" dirty="0">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8248" y="1656263"/>
            <a:ext cx="2803808" cy="4127000"/>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439668" y="-318"/>
            <a:ext cx="6994338" cy="6995160"/>
          </a:xfrm>
          <a:prstGeom prst="rect">
            <a:avLst/>
          </a:prstGeom>
        </p:spPr>
      </p:pic>
    </p:spTree>
    <p:extLst>
      <p:ext uri="{BB962C8B-B14F-4D97-AF65-F5344CB8AC3E}">
        <p14:creationId xmlns:p14="http://schemas.microsoft.com/office/powerpoint/2010/main" val="331170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629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217444" cy="6994525"/>
          </a:xfrm>
          <a:prstGeom prst="rect">
            <a:avLst/>
          </a:prstGeom>
        </p:spPr>
        <p:txBody>
          <a:bodyPr/>
          <a:lstStyle/>
          <a:p>
            <a:endParaRPr lang="uk-UA"/>
          </a:p>
        </p:txBody>
      </p:sp>
      <p:cxnSp>
        <p:nvCxnSpPr>
          <p:cNvPr id="4" name="Straight Connector 3"/>
          <p:cNvCxnSpPr/>
          <p:nvPr userDrawn="1"/>
        </p:nvCxnSpPr>
        <p:spPr>
          <a:xfrm>
            <a:off x="672261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6839189"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683918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7" name="Straight Connector 6"/>
          <p:cNvCxnSpPr/>
          <p:nvPr userDrawn="1"/>
        </p:nvCxnSpPr>
        <p:spPr>
          <a:xfrm>
            <a:off x="672261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559140"/>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0" y="1"/>
            <a:ext cx="12427709" cy="6994525"/>
          </a:xfrm>
          <a:prstGeom prst="rect">
            <a:avLst/>
          </a:prstGeom>
        </p:spPr>
      </p:pic>
      <p:sp>
        <p:nvSpPr>
          <p:cNvPr id="2" name="Rectangle 1"/>
          <p:cNvSpPr/>
          <p:nvPr userDrawn="1"/>
        </p:nvSpPr>
        <p:spPr bwMode="auto">
          <a:xfrm>
            <a:off x="266474" y="2125677"/>
            <a:ext cx="6408113"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191"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667" y="2125677"/>
            <a:ext cx="6401571" cy="1828800"/>
          </a:xfrm>
          <a:noFill/>
        </p:spPr>
        <p:txBody>
          <a:bodyPr lIns="146304" tIns="91440" rIns="146304" bIns="91440" anchor="t" anchorCtr="0"/>
          <a:lstStyle>
            <a:lvl1pPr>
              <a:defRPr sz="5399" spc="-100"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73015" y="3954458"/>
            <a:ext cx="6401571" cy="1825625"/>
          </a:xfrm>
        </p:spPr>
        <p:txBody>
          <a:bodyPr tIns="109728" bIns="109728">
            <a:noAutofit/>
          </a:bodyPr>
          <a:lstStyle>
            <a:lvl1pPr marL="0" indent="0">
              <a:spcBef>
                <a:spcPts val="0"/>
              </a:spcBef>
              <a:buNone/>
              <a:defRPr sz="3200">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142" y="479027"/>
            <a:ext cx="1252657" cy="269191"/>
          </a:xfrm>
          <a:prstGeom prst="rect">
            <a:avLst/>
          </a:prstGeom>
        </p:spPr>
      </p:pic>
    </p:spTree>
    <p:extLst>
      <p:ext uri="{BB962C8B-B14F-4D97-AF65-F5344CB8AC3E}">
        <p14:creationId xmlns:p14="http://schemas.microsoft.com/office/powerpoint/2010/main" val="223281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141" y="6245174"/>
            <a:ext cx="1256488" cy="269191"/>
          </a:xfrm>
          <a:prstGeom prst="rect">
            <a:avLst/>
          </a:prstGeom>
        </p:spPr>
      </p:pic>
    </p:spTree>
    <p:extLst>
      <p:ext uri="{BB962C8B-B14F-4D97-AF65-F5344CB8AC3E}">
        <p14:creationId xmlns:p14="http://schemas.microsoft.com/office/powerpoint/2010/main" val="32865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04" y="481618"/>
            <a:ext cx="1752376" cy="162551"/>
          </a:xfrm>
          <a:prstGeom prst="rect">
            <a:avLst/>
          </a:prstGeom>
        </p:spPr>
      </p:pic>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141" y="6245174"/>
            <a:ext cx="1256488" cy="269191"/>
          </a:xfrm>
          <a:prstGeom prst="rect">
            <a:avLst/>
          </a:prstGeom>
        </p:spPr>
      </p:pic>
    </p:spTree>
    <p:extLst>
      <p:ext uri="{BB962C8B-B14F-4D97-AF65-F5344CB8AC3E}">
        <p14:creationId xmlns:p14="http://schemas.microsoft.com/office/powerpoint/2010/main" val="329528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5613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836435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679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29192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891253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17969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092628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80733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47121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42866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460182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19884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0306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20550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428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0259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17368612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0851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9/17/2018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9060614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03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3"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1" indent="0">
              <a:buNone/>
              <a:defRPr/>
            </a:lvl3pPr>
            <a:lvl4pPr marL="457060" indent="0">
              <a:buNone/>
              <a:defRPr/>
            </a:lvl4pPr>
            <a:lvl5pPr marL="68558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7347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79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434888" cy="6994525"/>
          </a:xfrm>
          <a:prstGeom prst="rect">
            <a:avLst/>
          </a:prstGeom>
        </p:spPr>
        <p:txBody>
          <a:bodyPr/>
          <a:lstStyle/>
          <a:p>
            <a:endParaRPr lang="uk-UA"/>
          </a:p>
        </p:txBody>
      </p:sp>
    </p:spTree>
    <p:extLst>
      <p:ext uri="{BB962C8B-B14F-4D97-AF65-F5344CB8AC3E}">
        <p14:creationId xmlns:p14="http://schemas.microsoft.com/office/powerpoint/2010/main" val="11693668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5571636"/>
          </a:xfrm>
          <a:prstGeom prst="rect">
            <a:avLst/>
          </a:prstGeom>
        </p:spPr>
      </p:pic>
      <p:sp>
        <p:nvSpPr>
          <p:cNvPr id="8" name="Rectangle 7"/>
          <p:cNvSpPr/>
          <p:nvPr userDrawn="1"/>
        </p:nvSpPr>
        <p:spPr bwMode="auto">
          <a:xfrm>
            <a:off x="1681" y="4960287"/>
            <a:ext cx="12433207"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31" y="5357957"/>
            <a:ext cx="2648283"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30" y="479424"/>
            <a:ext cx="1451658"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1227" y="4960287"/>
            <a:ext cx="4683661" cy="2034239"/>
          </a:xfrm>
          <a:prstGeom prst="rect">
            <a:avLst/>
          </a:prstGeom>
        </p:spPr>
      </p:pic>
    </p:spTree>
    <p:extLst>
      <p:ext uri="{BB962C8B-B14F-4D97-AF65-F5344CB8AC3E}">
        <p14:creationId xmlns:p14="http://schemas.microsoft.com/office/powerpoint/2010/main" val="245215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1227" y="5084764"/>
            <a:ext cx="4683661" cy="1909762"/>
          </a:xfrm>
          <a:prstGeom prst="rect">
            <a:avLst/>
          </a:prstGeom>
        </p:spPr>
      </p:pic>
      <p:sp>
        <p:nvSpPr>
          <p:cNvPr id="8" name="Text Placeholder 3"/>
          <p:cNvSpPr>
            <a:spLocks noGrp="1"/>
          </p:cNvSpPr>
          <p:nvPr>
            <p:ph type="body" sz="quarter" idx="15" hasCustomPrompt="1"/>
          </p:nvPr>
        </p:nvSpPr>
        <p:spPr>
          <a:xfrm>
            <a:off x="9417437" y="296864"/>
            <a:ext cx="2742849"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02" y="6041342"/>
            <a:ext cx="1659251" cy="672108"/>
          </a:xfrm>
          <a:prstGeom prst="rect">
            <a:avLst/>
          </a:prstGeom>
        </p:spPr>
        <p:txBody>
          <a:bodyPr wrap="none" lIns="182854" tIns="146283" rIns="182854" bIns="146283">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4711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24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277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5051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72531"/>
            <a:ext cx="54856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092420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90619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5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6882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20320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5525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9423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073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7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271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477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0" y="1"/>
            <a:ext cx="6994268" cy="6995160"/>
          </a:xfrm>
          <a:prstGeom prst="rect">
            <a:avLst/>
          </a:prstGeom>
        </p:spPr>
      </p:pic>
    </p:spTree>
    <p:extLst>
      <p:ext uri="{BB962C8B-B14F-4D97-AF65-F5344CB8AC3E}">
        <p14:creationId xmlns:p14="http://schemas.microsoft.com/office/powerpoint/2010/main" val="27513936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295087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679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4" y="171584"/>
            <a:ext cx="11888049" cy="963720"/>
          </a:xfrm>
        </p:spPr>
        <p:txBody>
          <a:bodyPr anchor="b" anchorCtr="0"/>
          <a:lstStyle>
            <a:lvl1pPr>
              <a:defRPr sz="3060" cap="all" baseline="0">
                <a:solidFill>
                  <a:schemeClr val="bg1"/>
                </a:solidFill>
              </a:defRPr>
            </a:lvl1pPr>
          </a:lstStyle>
          <a:p>
            <a:r>
              <a:rPr lang="en-US" dirty="0"/>
              <a:t>Click to edit Master title style</a:t>
            </a:r>
          </a:p>
        </p:txBody>
      </p:sp>
      <p:sp>
        <p:nvSpPr>
          <p:cNvPr id="8" name="Picture Placeholder 7"/>
          <p:cNvSpPr>
            <a:spLocks noGrp="1"/>
          </p:cNvSpPr>
          <p:nvPr>
            <p:ph type="pic" sz="quarter" idx="10"/>
          </p:nvPr>
        </p:nvSpPr>
        <p:spPr>
          <a:xfrm>
            <a:off x="0" y="1196141"/>
            <a:ext cx="12434888" cy="683264"/>
          </a:xfrm>
        </p:spPr>
        <p:txBody>
          <a:bodyPr/>
          <a:lstStyle/>
          <a:p>
            <a:endParaRPr lang="en-US"/>
          </a:p>
        </p:txBody>
      </p:sp>
    </p:spTree>
    <p:extLst>
      <p:ext uri="{BB962C8B-B14F-4D97-AF65-F5344CB8AC3E}">
        <p14:creationId xmlns:p14="http://schemas.microsoft.com/office/powerpoint/2010/main" val="217914367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284" y="171584"/>
            <a:ext cx="11888049" cy="963720"/>
          </a:xfrm>
        </p:spPr>
        <p:txBody>
          <a:bodyPr anchor="b" anchorCtr="0"/>
          <a:lstStyle>
            <a:lvl1pPr>
              <a:defRPr sz="3060" cap="all" baseline="0">
                <a:solidFill>
                  <a:schemeClr val="bg1"/>
                </a:solidFill>
              </a:defRPr>
            </a:lvl1pPr>
          </a:lstStyle>
          <a:p>
            <a:r>
              <a:rPr lang="en-US" dirty="0"/>
              <a:t>Click to edit Master title style</a:t>
            </a:r>
          </a:p>
        </p:txBody>
      </p:sp>
      <p:sp>
        <p:nvSpPr>
          <p:cNvPr id="8" name="Picture Placeholder 7"/>
          <p:cNvSpPr>
            <a:spLocks noGrp="1"/>
          </p:cNvSpPr>
          <p:nvPr>
            <p:ph type="pic" sz="quarter" idx="10"/>
          </p:nvPr>
        </p:nvSpPr>
        <p:spPr>
          <a:xfrm>
            <a:off x="0" y="1196141"/>
            <a:ext cx="12434888" cy="683264"/>
          </a:xfrm>
        </p:spPr>
        <p:txBody>
          <a:bodyPr/>
          <a:lstStyle/>
          <a:p>
            <a:endParaRPr lang="en-US"/>
          </a:p>
        </p:txBody>
      </p:sp>
    </p:spTree>
    <p:extLst>
      <p:ext uri="{BB962C8B-B14F-4D97-AF65-F5344CB8AC3E}">
        <p14:creationId xmlns:p14="http://schemas.microsoft.com/office/powerpoint/2010/main" val="147435130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3468" y="6372905"/>
            <a:ext cx="2796818" cy="371475"/>
          </a:xfrm>
          <a:prstGeom prst="rect">
            <a:avLst/>
          </a:prstGeom>
        </p:spPr>
        <p:txBody>
          <a:bodyPr vert="horz" lIns="91440" tIns="45720" rIns="146304" bIns="45720" rtlCol="0" anchor="ctr"/>
          <a:lstStyle>
            <a:lvl1pPr marL="0" algn="r" defTabSz="932205"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3285449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75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441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932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37213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97321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9" name="Freeform 13"/>
          <p:cNvSpPr>
            <a:spLocks/>
          </p:cNvSpPr>
          <p:nvPr userDrawn="1"/>
        </p:nvSpPr>
        <p:spPr bwMode="auto">
          <a:xfrm>
            <a:off x="5140306" y="6378458"/>
            <a:ext cx="5566987" cy="229724"/>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89" name="Group 188"/>
          <p:cNvGrpSpPr/>
          <p:nvPr userDrawn="1"/>
        </p:nvGrpSpPr>
        <p:grpSpPr>
          <a:xfrm>
            <a:off x="0" y="654001"/>
            <a:ext cx="12446968" cy="6402299"/>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1758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4252" cy="6998207"/>
          </a:xfrm>
          <a:prstGeom prst="rect">
            <a:avLst/>
          </a:prstGeom>
        </p:spPr>
      </p:pic>
      <p:sp>
        <p:nvSpPr>
          <p:cNvPr id="7" name="Rectangle 6"/>
          <p:cNvSpPr/>
          <p:nvPr userDrawn="1"/>
        </p:nvSpPr>
        <p:spPr bwMode="auto">
          <a:xfrm>
            <a:off x="-1" y="0"/>
            <a:ext cx="12434889"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30" y="479425"/>
            <a:ext cx="1451658" cy="310896"/>
          </a:xfrm>
          <a:prstGeom prst="rect">
            <a:avLst/>
          </a:prstGeom>
        </p:spPr>
      </p:pic>
      <p:sp>
        <p:nvSpPr>
          <p:cNvPr id="8" name="TextBox 7"/>
          <p:cNvSpPr txBox="1"/>
          <p:nvPr userDrawn="1"/>
        </p:nvSpPr>
        <p:spPr>
          <a:xfrm>
            <a:off x="286031" y="3097214"/>
            <a:ext cx="8040479"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33" y="4011304"/>
            <a:ext cx="3534524"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448492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287314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grpSp>
        <p:nvGrpSpPr>
          <p:cNvPr id="5" name="Group 4"/>
          <p:cNvGrpSpPr/>
          <p:nvPr userDrawn="1"/>
        </p:nvGrpSpPr>
        <p:grpSpPr>
          <a:xfrm>
            <a:off x="-827" y="1"/>
            <a:ext cx="12435715" cy="6994526"/>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7" name="Rectangle 6"/>
            <p:cNvSpPr/>
            <p:nvPr/>
          </p:nvSpPr>
          <p:spPr bwMode="auto">
            <a:xfrm>
              <a:off x="1" y="0"/>
              <a:ext cx="12192000" cy="6858000"/>
            </a:xfrm>
            <a:prstGeom prst="rect">
              <a:avLst/>
            </a:prstGeom>
            <a:solidFill>
              <a:schemeClr val="bg2">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79317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827" y="1"/>
            <a:ext cx="12435715" cy="6994525"/>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434887" cy="6994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0242488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353497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Rectangle 2"/>
          <p:cNvSpPr/>
          <p:nvPr userDrawn="1"/>
        </p:nvSpPr>
        <p:spPr>
          <a:xfrm>
            <a:off x="2" y="1391504"/>
            <a:ext cx="12434887" cy="5619237"/>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Tree>
    <p:extLst>
      <p:ext uri="{BB962C8B-B14F-4D97-AF65-F5344CB8AC3E}">
        <p14:creationId xmlns:p14="http://schemas.microsoft.com/office/powerpoint/2010/main" val="901123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929" y="365992"/>
            <a:ext cx="11611004" cy="885151"/>
          </a:xfrm>
        </p:spPr>
        <p:txBody>
          <a:bodyPr anchor="ctr">
            <a:normAutofit/>
          </a:bodyPr>
          <a:lstStyle>
            <a:lvl1pPr>
              <a:defRPr sz="3672">
                <a:solidFill>
                  <a:schemeClr val="tx2"/>
                </a:solidFill>
              </a:defRPr>
            </a:lvl1pPr>
          </a:lstStyle>
          <a:p>
            <a:r>
              <a:rPr lang="en-US" dirty="0"/>
              <a:t>Click to edit Master title style</a:t>
            </a:r>
          </a:p>
        </p:txBody>
      </p:sp>
      <p:sp>
        <p:nvSpPr>
          <p:cNvPr id="3" name="Rectangle 2"/>
          <p:cNvSpPr/>
          <p:nvPr userDrawn="1"/>
        </p:nvSpPr>
        <p:spPr>
          <a:xfrm>
            <a:off x="2" y="1456904"/>
            <a:ext cx="12434887" cy="555383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4" name="Text Placeholder 6"/>
          <p:cNvSpPr>
            <a:spLocks noGrp="1"/>
          </p:cNvSpPr>
          <p:nvPr>
            <p:ph type="body" sz="quarter" idx="11"/>
          </p:nvPr>
        </p:nvSpPr>
        <p:spPr>
          <a:xfrm>
            <a:off x="2" y="112598"/>
            <a:ext cx="3108723" cy="36222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28"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768017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2" y="1456904"/>
            <a:ext cx="12434887" cy="5537623"/>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914224">
              <a:defRPr/>
            </a:pPr>
            <a:endParaRPr lang="en-US" sz="1800" kern="0">
              <a:solidFill>
                <a:prstClr val="white"/>
              </a:solidFill>
            </a:endParaRPr>
          </a:p>
        </p:txBody>
      </p:sp>
      <p:sp>
        <p:nvSpPr>
          <p:cNvPr id="4" name="Text Placeholder 3"/>
          <p:cNvSpPr>
            <a:spLocks noGrp="1"/>
          </p:cNvSpPr>
          <p:nvPr>
            <p:ph type="body" sz="quarter" idx="10"/>
          </p:nvPr>
        </p:nvSpPr>
        <p:spPr>
          <a:xfrm>
            <a:off x="7845805" y="1926805"/>
            <a:ext cx="4056785" cy="4668032"/>
          </a:xfrm>
        </p:spPr>
        <p:txBody>
          <a:bodyPr>
            <a:noAutofit/>
          </a:bodyPr>
          <a:lstStyle>
            <a:lvl1pPr>
              <a:buClr>
                <a:schemeClr val="accent1"/>
              </a:buClr>
              <a:defRPr sz="2040">
                <a:solidFill>
                  <a:schemeClr val="tx2"/>
                </a:solidFill>
                <a:latin typeface="+mj-lt"/>
              </a:defRPr>
            </a:lvl1pPr>
            <a:lvl2pPr>
              <a:buClr>
                <a:schemeClr val="accent1"/>
              </a:buClr>
              <a:defRPr sz="1836">
                <a:solidFill>
                  <a:schemeClr val="tx2"/>
                </a:solidFill>
                <a:latin typeface="+mj-lt"/>
              </a:defRPr>
            </a:lvl2pPr>
            <a:lvl3pPr>
              <a:buClr>
                <a:schemeClr val="accent1"/>
              </a:buClr>
              <a:defRPr sz="1632">
                <a:solidFill>
                  <a:schemeClr val="tx2"/>
                </a:solidFill>
                <a:latin typeface="+mj-lt"/>
              </a:defRPr>
            </a:lvl3pPr>
            <a:lvl4pPr>
              <a:buClr>
                <a:schemeClr val="accent1"/>
              </a:buClr>
              <a:defRPr sz="1428">
                <a:solidFill>
                  <a:schemeClr val="tx2"/>
                </a:solidFill>
                <a:latin typeface="+mj-lt"/>
              </a:defRPr>
            </a:lvl4pPr>
            <a:lvl5pPr>
              <a:buClr>
                <a:schemeClr val="accent1"/>
              </a:buClr>
              <a:defRPr sz="1428">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30929" y="365992"/>
            <a:ext cx="11611004" cy="910320"/>
          </a:xfrm>
        </p:spPr>
        <p:txBody>
          <a:bodyPr anchor="ctr">
            <a:normAutofit/>
          </a:bodyPr>
          <a:lstStyle>
            <a:lvl1pPr>
              <a:defRPr sz="3672">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2" y="112598"/>
            <a:ext cx="3108723" cy="36222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28"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38711226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4898" y="6482889"/>
            <a:ext cx="2797850" cy="372394"/>
          </a:xfrm>
          <a:prstGeom prst="rect">
            <a:avLst/>
          </a:prstGeom>
        </p:spPr>
        <p:txBody>
          <a:bodyPr/>
          <a:lstStyle/>
          <a:p>
            <a:fld id="{F770BDB5-9302-4A72-AFF3-5588E374E395}" type="datetimeFigureOut">
              <a:rPr lang="en-US" smtClean="0">
                <a:solidFill>
                  <a:srgbClr val="505050"/>
                </a:solidFill>
              </a:rPr>
              <a:pPr/>
              <a:t>9/17/2018</a:t>
            </a:fld>
            <a:endParaRPr lang="en-US">
              <a:solidFill>
                <a:srgbClr val="505050"/>
              </a:solidFill>
            </a:endParaRPr>
          </a:p>
        </p:txBody>
      </p:sp>
      <p:sp>
        <p:nvSpPr>
          <p:cNvPr id="5" name="Footer Placeholder 4"/>
          <p:cNvSpPr>
            <a:spLocks noGrp="1"/>
          </p:cNvSpPr>
          <p:nvPr>
            <p:ph type="ftr" sz="quarter" idx="11"/>
          </p:nvPr>
        </p:nvSpPr>
        <p:spPr>
          <a:xfrm>
            <a:off x="4119057" y="6482889"/>
            <a:ext cx="4196775"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2140" y="6482889"/>
            <a:ext cx="2797850" cy="372394"/>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033116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34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51509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971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81"/>
          <a:ext cx="1587" cy="1587"/>
        </p:xfrm>
        <a:graphic>
          <a:graphicData uri="http://schemas.openxmlformats.org/presentationml/2006/ole">
            <mc:AlternateContent xmlns:mc="http://schemas.openxmlformats.org/markup-compatibility/2006">
              <mc:Choice xmlns:v="urn:schemas-microsoft-com:vml" Requires="v">
                <p:oleObj spid="_x0000_s2078"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81"/>
                        <a:ext cx="1587" cy="1587"/>
                      </a:xfrm>
                      <a:prstGeom prst="rect">
                        <a:avLst/>
                      </a:prstGeom>
                    </p:spPr>
                  </p:pic>
                </p:oleObj>
              </mc:Fallback>
            </mc:AlternateContent>
          </a:graphicData>
        </a:graphic>
      </p:graphicFrame>
    </p:spTree>
    <p:extLst>
      <p:ext uri="{BB962C8B-B14F-4D97-AF65-F5344CB8AC3E}">
        <p14:creationId xmlns:p14="http://schemas.microsoft.com/office/powerpoint/2010/main" val="2248722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 image light">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827" y="1"/>
            <a:ext cx="12435715" cy="6994525"/>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434887" cy="6994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rgbClr val="002050"/>
              </a:solidFill>
            </a:endParaRPr>
          </a:p>
        </p:txBody>
      </p:sp>
    </p:spTree>
    <p:extLst>
      <p:ext uri="{BB962C8B-B14F-4D97-AF65-F5344CB8AC3E}">
        <p14:creationId xmlns:p14="http://schemas.microsoft.com/office/powerpoint/2010/main" val="2593951153"/>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Blank Accent Color 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883" y="1"/>
            <a:ext cx="12434832" cy="6994526"/>
          </a:xfrm>
          <a:prstGeom prst="rect">
            <a:avLst/>
          </a:prstGeom>
        </p:spPr>
      </p:pic>
      <p:sp>
        <p:nvSpPr>
          <p:cNvPr id="7" name="Rectangle 6"/>
          <p:cNvSpPr/>
          <p:nvPr/>
        </p:nvSpPr>
        <p:spPr bwMode="auto">
          <a:xfrm>
            <a:off x="1" y="0"/>
            <a:ext cx="12435715" cy="6994525"/>
          </a:xfrm>
          <a:prstGeom prst="rect">
            <a:avLst/>
          </a:prstGeom>
          <a:solidFill>
            <a:schemeClr val="accent1">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541368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89" y="0"/>
            <a:ext cx="12427710"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601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89" y="0"/>
            <a:ext cx="12427710"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462508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S end car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379" y="3207650"/>
            <a:ext cx="3354019" cy="718469"/>
          </a:xfrm>
          <a:prstGeom prst="rect">
            <a:avLst/>
          </a:prstGeom>
        </p:spPr>
      </p:pic>
    </p:spTree>
    <p:extLst>
      <p:ext uri="{BB962C8B-B14F-4D97-AF65-F5344CB8AC3E}">
        <p14:creationId xmlns:p14="http://schemas.microsoft.com/office/powerpoint/2010/main" val="3918098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70658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822649" y="1147135"/>
            <a:ext cx="10346704" cy="558185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4528" y="440397"/>
            <a:ext cx="2563382" cy="61622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9383" y="439342"/>
            <a:ext cx="2568237" cy="616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8321" y="421655"/>
            <a:ext cx="2567175" cy="617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93899" y="3685415"/>
            <a:ext cx="9954541" cy="1375651"/>
          </a:xfrm>
          <a:prstGeom prst="rect">
            <a:avLst/>
          </a:prstGeom>
        </p:spPr>
        <p:txBody>
          <a:bodyPr/>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93899" y="2414336"/>
            <a:ext cx="9954541" cy="1535971"/>
          </a:xfrm>
          <a:prstGeom prst="rect">
            <a:avLst/>
          </a:prstGeom>
        </p:spPr>
        <p:txBody>
          <a:bodyPr/>
          <a:lstStyle>
            <a:lvl1pPr algn="l">
              <a:lnSpc>
                <a:spcPct val="100000"/>
              </a:lnSpc>
              <a:defRPr lang="en-US" sz="11967"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93898" y="6031531"/>
            <a:ext cx="9952806" cy="656279"/>
          </a:xfrm>
          <a:prstGeom prst="rect">
            <a:avLst/>
          </a:prstGeom>
        </p:spPr>
        <p:txBody>
          <a:bodyPr/>
          <a:lstStyle>
            <a:lvl1pPr marL="0" indent="0" algn="l">
              <a:buNone/>
              <a:defRPr sz="3264">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93898" y="1227375"/>
            <a:ext cx="9957008" cy="1376268"/>
          </a:xfrm>
          <a:prstGeom prst="rect">
            <a:avLst/>
          </a:prstGeom>
        </p:spPr>
        <p:txBody>
          <a:bodyPr anchor="ctr" anchorCtr="0"/>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9083478" y="5325200"/>
            <a:ext cx="3259615" cy="12896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281451" y="331134"/>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5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822649" y="1154961"/>
            <a:ext cx="10346704" cy="5574032"/>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4528" y="440397"/>
            <a:ext cx="2563382" cy="61622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9383" y="439342"/>
            <a:ext cx="2568237" cy="6169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8321" y="421655"/>
            <a:ext cx="2567175" cy="61713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93898" y="6031531"/>
            <a:ext cx="9952806" cy="656279"/>
          </a:xfrm>
          <a:prstGeom prst="rect">
            <a:avLst/>
          </a:prstGeom>
        </p:spPr>
        <p:txBody>
          <a:bodyPr/>
          <a:lstStyle>
            <a:lvl1pPr marL="0" indent="0" algn="l">
              <a:buNone/>
              <a:defRPr sz="3264">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93898" y="1227375"/>
            <a:ext cx="9957008" cy="1376268"/>
          </a:xfrm>
          <a:prstGeom prst="rect">
            <a:avLst/>
          </a:prstGeom>
        </p:spPr>
        <p:txBody>
          <a:bodyPr anchor="ctr" anchorCtr="0"/>
          <a:lstStyle>
            <a:lvl1pPr marL="0" indent="0" algn="l">
              <a:buNone/>
              <a:defRPr lang="en-US" sz="9383"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9083478" y="5325200"/>
            <a:ext cx="3259615" cy="1289697"/>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93898" y="2633014"/>
            <a:ext cx="10046926" cy="3088985"/>
          </a:xfrm>
          <a:prstGeom prst="rect">
            <a:avLst/>
          </a:prstGeom>
        </p:spPr>
        <p:txBody>
          <a:bodyPr anchor="t" anchorCtr="0"/>
          <a:lstStyle>
            <a:lvl1pPr algn="l">
              <a:lnSpc>
                <a:spcPts val="10879"/>
              </a:lnSpc>
              <a:defRPr lang="en-US" sz="11967"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281451" y="331134"/>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0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267241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474983" y="5837966"/>
            <a:ext cx="4959905" cy="1156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userDrawn="1"/>
        </p:nvSpPr>
        <p:spPr>
          <a:xfrm>
            <a:off x="1289204" y="1147135"/>
            <a:ext cx="10880148" cy="1722621"/>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1289204" y="3076753"/>
            <a:ext cx="10880148" cy="17226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userDrawn="1"/>
        </p:nvSpPr>
        <p:spPr>
          <a:xfrm>
            <a:off x="1289204" y="5006372"/>
            <a:ext cx="10880148" cy="17226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6" name="Group 5"/>
          <p:cNvGrpSpPr/>
          <p:nvPr userDrawn="1"/>
        </p:nvGrpSpPr>
        <p:grpSpPr>
          <a:xfrm>
            <a:off x="-83666" y="595412"/>
            <a:ext cx="1809996" cy="4360224"/>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425465" y="1251848"/>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425465" y="3187869"/>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425465" y="5128021"/>
            <a:ext cx="10589084" cy="1480940"/>
          </a:xfrm>
        </p:spPr>
        <p:txBody>
          <a:bodyPr>
            <a:noAutofit/>
          </a:bodyPr>
          <a:lstStyle>
            <a:lvl1pPr algn="ctr" defTabSz="1243493" rtl="0" eaLnBrk="1" latinLnBrk="0" hangingPunct="1">
              <a:lnSpc>
                <a:spcPts val="10879"/>
              </a:lnSpc>
              <a:spcBef>
                <a:spcPct val="0"/>
              </a:spcBef>
              <a:buNone/>
              <a:defRPr lang="en-US" sz="8159"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363496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474983" y="5837966"/>
            <a:ext cx="4959905" cy="1156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userDrawn="1"/>
        </p:nvSpPr>
        <p:spPr>
          <a:xfrm>
            <a:off x="1289205" y="1147135"/>
            <a:ext cx="10880148" cy="125446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1289205" y="2586552"/>
            <a:ext cx="10880148" cy="1254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6" name="Group 5"/>
          <p:cNvGrpSpPr/>
          <p:nvPr userDrawn="1"/>
        </p:nvGrpSpPr>
        <p:grpSpPr>
          <a:xfrm>
            <a:off x="-83666" y="595355"/>
            <a:ext cx="1809996" cy="4360224"/>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89205" y="5465387"/>
            <a:ext cx="10880148" cy="12544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userDrawn="1"/>
        </p:nvSpPr>
        <p:spPr>
          <a:xfrm>
            <a:off x="1289205" y="4025970"/>
            <a:ext cx="10880148" cy="1254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 name="Text Placeholder 14"/>
          <p:cNvSpPr>
            <a:spLocks noGrp="1"/>
          </p:cNvSpPr>
          <p:nvPr>
            <p:ph type="body" sz="quarter" idx="10" hasCustomPrompt="1"/>
          </p:nvPr>
        </p:nvSpPr>
        <p:spPr>
          <a:xfrm>
            <a:off x="1424627" y="1224419"/>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424627" y="2649881"/>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424627" y="4094843"/>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424627" y="5537997"/>
            <a:ext cx="10589084" cy="1171097"/>
          </a:xfrm>
        </p:spPr>
        <p:txBody>
          <a:bodyPr anchor="ctr" anchorCtr="0">
            <a:noAutofit/>
          </a:bodyPr>
          <a:lstStyle>
            <a:lvl1pPr algn="ctr" defTabSz="1243493" rtl="0" eaLnBrk="1" latinLnBrk="0" hangingPunct="1">
              <a:lnSpc>
                <a:spcPts val="10879"/>
              </a:lnSpc>
              <a:spcBef>
                <a:spcPct val="0"/>
              </a:spcBef>
              <a:buNone/>
              <a:defRPr lang="en-US" sz="8159"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2928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866254" y="6471813"/>
            <a:ext cx="1682219" cy="359745"/>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127440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866254" y="6471813"/>
            <a:ext cx="1682219" cy="359745"/>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59010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2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8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9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41707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1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1"/>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866254" y="6471813"/>
            <a:ext cx="1682219" cy="359745"/>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32" dirty="0">
                  <a:solidFill>
                    <a:schemeClr val="bg1">
                      <a:lumMod val="85000"/>
                    </a:schemeClr>
                  </a:solidFill>
                </a:rPr>
                <a:t>@MartinKearn</a:t>
              </a:r>
            </a:p>
          </p:txBody>
        </p:sp>
      </p:grpSp>
    </p:spTree>
    <p:extLst>
      <p:ext uri="{BB962C8B-B14F-4D97-AF65-F5344CB8AC3E}">
        <p14:creationId xmlns:p14="http://schemas.microsoft.com/office/powerpoint/2010/main" val="37001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27857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1"/>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7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12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544026" y="1041828"/>
            <a:ext cx="11351153" cy="5167127"/>
          </a:xfrm>
        </p:spPr>
        <p:txBody>
          <a:bodyPr/>
          <a:lstStyle>
            <a:lvl1pPr algn="ctr" defTabSz="1243493" rtl="0" eaLnBrk="1" latinLnBrk="0" hangingPunct="1">
              <a:lnSpc>
                <a:spcPts val="10879"/>
              </a:lnSpc>
              <a:spcBef>
                <a:spcPct val="0"/>
              </a:spcBef>
              <a:buNone/>
              <a:defRPr lang="en-GB" sz="11967"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38007" y="353948"/>
            <a:ext cx="2901925" cy="469039"/>
          </a:xfrm>
          <a:prstGeom prst="rect">
            <a:avLst/>
          </a:prstGeom>
          <a:solidFill>
            <a:schemeClr val="accent3"/>
          </a:solidFill>
        </p:spPr>
        <p:txBody>
          <a:bodyPr wrap="square" rtlCol="0">
            <a:spAutoFit/>
          </a:bodyPr>
          <a:lstStyle/>
          <a:p>
            <a:pPr algn="ctr"/>
            <a:r>
              <a:rPr lang="en-GB" sz="2448"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00657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33536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642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3135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91056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8691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434888" cy="53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Rectangle 2"/>
          <p:cNvSpPr/>
          <p:nvPr userDrawn="1"/>
        </p:nvSpPr>
        <p:spPr>
          <a:xfrm>
            <a:off x="0" y="5553624"/>
            <a:ext cx="12434888" cy="144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39701"/>
            <a:ext cx="12434888" cy="502951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sp>
        <p:nvSpPr>
          <p:cNvPr id="14" name="Content Placeholder 18"/>
          <p:cNvSpPr>
            <a:spLocks noGrp="1"/>
          </p:cNvSpPr>
          <p:nvPr>
            <p:ph sz="quarter" idx="11" hasCustomPrompt="1"/>
          </p:nvPr>
        </p:nvSpPr>
        <p:spPr>
          <a:xfrm>
            <a:off x="272013" y="586326"/>
            <a:ext cx="11897335" cy="4917862"/>
          </a:xfrm>
          <a:prstGeom prst="rect">
            <a:avLst/>
          </a:prstGeom>
        </p:spPr>
        <p:txBody>
          <a:bodyPr>
            <a:normAutofit/>
          </a:bodyPr>
          <a:lstStyle>
            <a:lvl1pPr marL="0" indent="0">
              <a:buNone/>
              <a:defRPr sz="3264">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72015" y="33476"/>
            <a:ext cx="11897337" cy="452277"/>
          </a:xfrm>
          <a:prstGeom prst="rect">
            <a:avLst/>
          </a:prstGeom>
        </p:spPr>
        <p:txBody>
          <a:bodyPr>
            <a:noAutofit/>
          </a:bodyPr>
          <a:lstStyle>
            <a:lvl1pPr marL="0" indent="0" algn="r">
              <a:buNone/>
              <a:defRPr sz="2176">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733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8547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426349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17039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95390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16215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92645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553624"/>
            <a:ext cx="12434888" cy="1440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flipH="1">
            <a:off x="11291009" y="5578120"/>
            <a:ext cx="1213930" cy="154995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2" name="Title 1"/>
          <p:cNvSpPr>
            <a:spLocks noGrp="1"/>
          </p:cNvSpPr>
          <p:nvPr>
            <p:ph type="title" hasCustomPrompt="1"/>
          </p:nvPr>
        </p:nvSpPr>
        <p:spPr>
          <a:xfrm>
            <a:off x="272014" y="5675313"/>
            <a:ext cx="10823059" cy="1278854"/>
          </a:xfrm>
        </p:spPr>
        <p:txBody>
          <a:bodyPr/>
          <a:lstStyle>
            <a:lvl1pPr algn="l" defTabSz="1243493" rtl="0" eaLnBrk="1" latinLnBrk="0" hangingPunct="1">
              <a:lnSpc>
                <a:spcPts val="10879"/>
              </a:lnSpc>
              <a:spcBef>
                <a:spcPct val="0"/>
              </a:spcBef>
              <a:buNone/>
              <a:defRPr lang="en-GB" sz="8159"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434888" cy="5553623"/>
          </a:xfrm>
        </p:spPr>
        <p:txBody>
          <a:bodyPr/>
          <a:lstStyle/>
          <a:p>
            <a:r>
              <a:rPr lang="en-US"/>
              <a:t>Click icon to add picture</a:t>
            </a:r>
            <a:endParaRPr lang="en-GB"/>
          </a:p>
        </p:txBody>
      </p:sp>
    </p:spTree>
    <p:extLst>
      <p:ext uri="{BB962C8B-B14F-4D97-AF65-F5344CB8AC3E}">
        <p14:creationId xmlns:p14="http://schemas.microsoft.com/office/powerpoint/2010/main" val="231611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10233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42129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4"/>
            <a:ext cx="5832443" cy="4728497"/>
          </a:xfrm>
          <a:prstGeom prst="rect">
            <a:avLst/>
          </a:prstGeom>
        </p:spPr>
        <p:txBody>
          <a:bodyPr>
            <a:normAutofit/>
          </a:bodyPr>
          <a:lstStyle>
            <a:lvl1pPr marL="0" indent="0">
              <a:buNone/>
              <a:defRPr sz="2176"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4391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909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4315577"/>
            <a:ext cx="5941113" cy="24134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4"/>
            <a:ext cx="5832443" cy="6062307"/>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53050" y="3458954"/>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91258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5844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grpSp>
        <p:nvGrpSpPr>
          <p:cNvPr id="6" name="Group 5"/>
          <p:cNvGrpSpPr>
            <a:grpSpLocks noChangeAspect="1"/>
          </p:cNvGrpSpPr>
          <p:nvPr userDrawn="1"/>
        </p:nvGrpSpPr>
        <p:grpSpPr bwMode="auto">
          <a:xfrm>
            <a:off x="4923014" y="2773497"/>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spTree>
    <p:extLst>
      <p:ext uri="{BB962C8B-B14F-4D97-AF65-F5344CB8AC3E}">
        <p14:creationId xmlns:p14="http://schemas.microsoft.com/office/powerpoint/2010/main" val="34567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19" name="Group 18"/>
          <p:cNvGrpSpPr>
            <a:grpSpLocks noChangeAspect="1"/>
          </p:cNvGrpSpPr>
          <p:nvPr userDrawn="1"/>
        </p:nvGrpSpPr>
        <p:grpSpPr bwMode="auto">
          <a:xfrm>
            <a:off x="4925007" y="2764733"/>
            <a:ext cx="1190020" cy="1046381"/>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843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19" name="Group 18"/>
          <p:cNvGrpSpPr>
            <a:grpSpLocks noChangeAspect="1"/>
          </p:cNvGrpSpPr>
          <p:nvPr userDrawn="1"/>
        </p:nvGrpSpPr>
        <p:grpSpPr bwMode="auto">
          <a:xfrm>
            <a:off x="4925007" y="2764733"/>
            <a:ext cx="1190020" cy="1046381"/>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23372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72013" y="265536"/>
            <a:ext cx="5941113" cy="3218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3661962"/>
            <a:ext cx="5941113" cy="3067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4574404"/>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062305"/>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3133807"/>
          </a:xfrm>
        </p:spPr>
        <p:txBody>
          <a:bodyPr anchor="t" anchorCtr="0">
            <a:noAutofit/>
          </a:bodyPr>
          <a:lstStyle>
            <a:lvl1pPr marL="0" indent="0">
              <a:buNone/>
              <a:defRPr sz="7343"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704535"/>
            <a:ext cx="229113" cy="229109"/>
          </a:xfrm>
          <a:prstGeom prst="rect">
            <a:avLst/>
          </a:prstGeom>
        </p:spPr>
      </p:pic>
      <p:sp>
        <p:nvSpPr>
          <p:cNvPr id="11" name="Content Placeholder 2"/>
          <p:cNvSpPr>
            <a:spLocks noGrp="1"/>
          </p:cNvSpPr>
          <p:nvPr>
            <p:ph idx="16"/>
          </p:nvPr>
        </p:nvSpPr>
        <p:spPr>
          <a:xfrm>
            <a:off x="859471" y="5264256"/>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5954109"/>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397866"/>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098731"/>
            <a:ext cx="229113" cy="229109"/>
          </a:xfrm>
          <a:prstGeom prst="rect">
            <a:avLst/>
          </a:prstGeom>
        </p:spPr>
      </p:pic>
      <p:sp>
        <p:nvSpPr>
          <p:cNvPr id="17" name="Content Placeholder 2"/>
          <p:cNvSpPr>
            <a:spLocks noGrp="1"/>
          </p:cNvSpPr>
          <p:nvPr>
            <p:ph idx="18"/>
          </p:nvPr>
        </p:nvSpPr>
        <p:spPr>
          <a:xfrm>
            <a:off x="859471" y="3904603"/>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5" y="4036135"/>
            <a:ext cx="229113" cy="229109"/>
          </a:xfrm>
          <a:prstGeom prst="rect">
            <a:avLst/>
          </a:prstGeom>
        </p:spPr>
      </p:pic>
      <p:grpSp>
        <p:nvGrpSpPr>
          <p:cNvPr id="20" name="Group 19"/>
          <p:cNvGrpSpPr>
            <a:grpSpLocks noChangeAspect="1"/>
          </p:cNvGrpSpPr>
          <p:nvPr userDrawn="1"/>
        </p:nvGrpSpPr>
        <p:grpSpPr bwMode="auto">
          <a:xfrm>
            <a:off x="4953050" y="2771246"/>
            <a:ext cx="1190020" cy="1046381"/>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10505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72013" y="265535"/>
            <a:ext cx="5941113" cy="24228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2811809"/>
            <a:ext cx="5941113" cy="3917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3037639"/>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113488"/>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2350431"/>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167770"/>
            <a:ext cx="229113" cy="229109"/>
          </a:xfrm>
          <a:prstGeom prst="rect">
            <a:avLst/>
          </a:prstGeom>
        </p:spPr>
      </p:pic>
      <p:sp>
        <p:nvSpPr>
          <p:cNvPr id="11" name="Content Placeholder 2"/>
          <p:cNvSpPr>
            <a:spLocks noGrp="1"/>
          </p:cNvSpPr>
          <p:nvPr>
            <p:ph idx="16"/>
          </p:nvPr>
        </p:nvSpPr>
        <p:spPr>
          <a:xfrm>
            <a:off x="859471" y="3631170"/>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4224700"/>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764198"/>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360626"/>
            <a:ext cx="229113" cy="229109"/>
          </a:xfrm>
          <a:prstGeom prst="rect">
            <a:avLst/>
          </a:prstGeom>
        </p:spPr>
      </p:pic>
      <p:grpSp>
        <p:nvGrpSpPr>
          <p:cNvPr id="6" name="Group 5"/>
          <p:cNvGrpSpPr>
            <a:grpSpLocks noChangeAspect="1"/>
          </p:cNvGrpSpPr>
          <p:nvPr userDrawn="1"/>
        </p:nvGrpSpPr>
        <p:grpSpPr bwMode="auto">
          <a:xfrm>
            <a:off x="4953050" y="2206725"/>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4818230"/>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957055"/>
            <a:ext cx="229113" cy="229109"/>
          </a:xfrm>
          <a:prstGeom prst="rect">
            <a:avLst/>
          </a:prstGeom>
        </p:spPr>
      </p:pic>
      <p:sp>
        <p:nvSpPr>
          <p:cNvPr id="19" name="Content Placeholder 2"/>
          <p:cNvSpPr>
            <a:spLocks noGrp="1"/>
          </p:cNvSpPr>
          <p:nvPr>
            <p:ph idx="19"/>
          </p:nvPr>
        </p:nvSpPr>
        <p:spPr>
          <a:xfrm>
            <a:off x="859471" y="5411761"/>
            <a:ext cx="5107186" cy="502874"/>
          </a:xfrm>
        </p:spPr>
        <p:txBody>
          <a:bodyPr anchor="ctr" anchorCtr="0"/>
          <a:lstStyle/>
          <a:p>
            <a:pPr lvl="0"/>
            <a:r>
              <a:rPr lang="en-US"/>
              <a:t>Edit Master text styles</a:t>
            </a:r>
          </a:p>
        </p:txBody>
      </p:sp>
      <p:sp>
        <p:nvSpPr>
          <p:cNvPr id="24" name="Content Placeholder 2"/>
          <p:cNvSpPr>
            <a:spLocks noGrp="1"/>
          </p:cNvSpPr>
          <p:nvPr>
            <p:ph idx="20"/>
          </p:nvPr>
        </p:nvSpPr>
        <p:spPr>
          <a:xfrm>
            <a:off x="859471" y="6005291"/>
            <a:ext cx="5107186" cy="50287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553483"/>
            <a:ext cx="229113" cy="229109"/>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149913"/>
            <a:ext cx="229113" cy="229109"/>
          </a:xfrm>
          <a:prstGeom prst="rect">
            <a:avLst/>
          </a:prstGeom>
        </p:spPr>
      </p:pic>
    </p:spTree>
    <p:extLst>
      <p:ext uri="{BB962C8B-B14F-4D97-AF65-F5344CB8AC3E}">
        <p14:creationId xmlns:p14="http://schemas.microsoft.com/office/powerpoint/2010/main" val="11876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72013" y="265535"/>
            <a:ext cx="5941113" cy="24228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userDrawn="1"/>
        </p:nvSpPr>
        <p:spPr>
          <a:xfrm>
            <a:off x="272013" y="2811809"/>
            <a:ext cx="5941113" cy="39171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 name="Content Placeholder 2"/>
          <p:cNvSpPr>
            <a:spLocks noGrp="1"/>
          </p:cNvSpPr>
          <p:nvPr userDrawn="1">
            <p:ph idx="1"/>
          </p:nvPr>
        </p:nvSpPr>
        <p:spPr>
          <a:xfrm>
            <a:off x="859471" y="3037639"/>
            <a:ext cx="5107186" cy="50287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328923" y="265535"/>
            <a:ext cx="5832443" cy="6113488"/>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44026" y="265534"/>
            <a:ext cx="5669100" cy="2350431"/>
          </a:xfrm>
        </p:spPr>
        <p:txBody>
          <a:bodyPr anchor="t" anchorCtr="0">
            <a:noAutofit/>
          </a:bodyPr>
          <a:lstStyle>
            <a:lvl1pPr marL="0" indent="0">
              <a:buNone/>
              <a:defRPr sz="7343"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167770"/>
            <a:ext cx="229113" cy="229109"/>
          </a:xfrm>
          <a:prstGeom prst="rect">
            <a:avLst/>
          </a:prstGeom>
        </p:spPr>
      </p:pic>
      <p:sp>
        <p:nvSpPr>
          <p:cNvPr id="11" name="Content Placeholder 2"/>
          <p:cNvSpPr>
            <a:spLocks noGrp="1"/>
          </p:cNvSpPr>
          <p:nvPr>
            <p:ph idx="16"/>
          </p:nvPr>
        </p:nvSpPr>
        <p:spPr>
          <a:xfrm>
            <a:off x="859471" y="3631170"/>
            <a:ext cx="5107186" cy="502874"/>
          </a:xfrm>
        </p:spPr>
        <p:txBody>
          <a:bodyPr anchor="ctr" anchorCtr="0"/>
          <a:lstStyle/>
          <a:p>
            <a:pPr lvl="0"/>
            <a:r>
              <a:rPr lang="en-US"/>
              <a:t>Edit Master text styles</a:t>
            </a:r>
          </a:p>
        </p:txBody>
      </p:sp>
      <p:sp>
        <p:nvSpPr>
          <p:cNvPr id="12" name="Content Placeholder 2"/>
          <p:cNvSpPr>
            <a:spLocks noGrp="1"/>
          </p:cNvSpPr>
          <p:nvPr>
            <p:ph idx="17"/>
          </p:nvPr>
        </p:nvSpPr>
        <p:spPr>
          <a:xfrm>
            <a:off x="859471" y="4224700"/>
            <a:ext cx="5107186" cy="50287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3764198"/>
            <a:ext cx="229113" cy="229109"/>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360626"/>
            <a:ext cx="229113" cy="229109"/>
          </a:xfrm>
          <a:prstGeom prst="rect">
            <a:avLst/>
          </a:prstGeom>
        </p:spPr>
      </p:pic>
      <p:grpSp>
        <p:nvGrpSpPr>
          <p:cNvPr id="6" name="Group 5"/>
          <p:cNvGrpSpPr>
            <a:grpSpLocks noChangeAspect="1"/>
          </p:cNvGrpSpPr>
          <p:nvPr userDrawn="1"/>
        </p:nvGrpSpPr>
        <p:grpSpPr bwMode="auto">
          <a:xfrm>
            <a:off x="4953050" y="2206725"/>
            <a:ext cx="1190020" cy="1046381"/>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
        <p:nvSpPr>
          <p:cNvPr id="17" name="Content Placeholder 2"/>
          <p:cNvSpPr>
            <a:spLocks noGrp="1"/>
          </p:cNvSpPr>
          <p:nvPr>
            <p:ph idx="18"/>
          </p:nvPr>
        </p:nvSpPr>
        <p:spPr>
          <a:xfrm>
            <a:off x="859471" y="4818230"/>
            <a:ext cx="5107186" cy="50287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4957055"/>
            <a:ext cx="229113" cy="229109"/>
          </a:xfrm>
          <a:prstGeom prst="rect">
            <a:avLst/>
          </a:prstGeom>
        </p:spPr>
      </p:pic>
      <p:sp>
        <p:nvSpPr>
          <p:cNvPr id="19" name="Content Placeholder 2"/>
          <p:cNvSpPr>
            <a:spLocks noGrp="1"/>
          </p:cNvSpPr>
          <p:nvPr>
            <p:ph idx="19"/>
          </p:nvPr>
        </p:nvSpPr>
        <p:spPr>
          <a:xfrm>
            <a:off x="859471" y="5411761"/>
            <a:ext cx="5107186" cy="502874"/>
          </a:xfrm>
        </p:spPr>
        <p:txBody>
          <a:bodyPr anchor="ctr" anchorCtr="0"/>
          <a:lstStyle/>
          <a:p>
            <a:pPr lvl="0"/>
            <a:r>
              <a:rPr lang="en-US"/>
              <a:t>Edit Master text styles</a:t>
            </a:r>
          </a:p>
        </p:txBody>
      </p:sp>
      <p:sp>
        <p:nvSpPr>
          <p:cNvPr id="24" name="Content Placeholder 2"/>
          <p:cNvSpPr>
            <a:spLocks noGrp="1"/>
          </p:cNvSpPr>
          <p:nvPr>
            <p:ph idx="20"/>
          </p:nvPr>
        </p:nvSpPr>
        <p:spPr>
          <a:xfrm>
            <a:off x="859471" y="6005291"/>
            <a:ext cx="5107186" cy="50287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5553483"/>
            <a:ext cx="229113" cy="229109"/>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4026" y="6149913"/>
            <a:ext cx="229113" cy="229109"/>
          </a:xfrm>
          <a:prstGeom prst="rect">
            <a:avLst/>
          </a:prstGeom>
        </p:spPr>
      </p:pic>
    </p:spTree>
    <p:extLst>
      <p:ext uri="{BB962C8B-B14F-4D97-AF65-F5344CB8AC3E}">
        <p14:creationId xmlns:p14="http://schemas.microsoft.com/office/powerpoint/2010/main" val="33824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4" name="Rectangle 3"/>
          <p:cNvSpPr/>
          <p:nvPr userDrawn="1"/>
        </p:nvSpPr>
        <p:spPr>
          <a:xfrm>
            <a:off x="272013" y="1636374"/>
            <a:ext cx="5941113" cy="50926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44027" y="3007653"/>
            <a:ext cx="5422630" cy="34493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328923" y="1636374"/>
            <a:ext cx="5832443" cy="5092619"/>
          </a:xfrm>
          <a:prstGeom prst="rect">
            <a:avLst/>
          </a:prstGeom>
        </p:spPr>
        <p:txBody>
          <a:bodyPr>
            <a:normAutofit/>
          </a:bodyPr>
          <a:lstStyle>
            <a:lvl1pPr marL="0" indent="0">
              <a:buNone/>
              <a:defRPr sz="2176"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44026" y="1891112"/>
            <a:ext cx="5424353" cy="1018618"/>
          </a:xfrm>
        </p:spPr>
        <p:txBody>
          <a:bodyPr anchor="ctr" anchorCtr="0">
            <a:noAutofit/>
          </a:bodyPr>
          <a:lstStyle>
            <a:lvl1pPr marL="0" indent="0">
              <a:buNone/>
              <a:defRPr sz="6528"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151563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013" y="263132"/>
            <a:ext cx="11903442" cy="1165754"/>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72015" y="1632055"/>
            <a:ext cx="11897337" cy="4824928"/>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50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nvGrpSpPr>
          <p:cNvPr id="4" name="Group 3"/>
          <p:cNvGrpSpPr/>
          <p:nvPr userDrawn="1"/>
        </p:nvGrpSpPr>
        <p:grpSpPr>
          <a:xfrm>
            <a:off x="-104494" y="4763057"/>
            <a:ext cx="1888879" cy="2411730"/>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25311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4494" y="4763057"/>
            <a:ext cx="1888879" cy="2411730"/>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48"/>
            </a:p>
          </p:txBody>
        </p:sp>
      </p:grpSp>
    </p:spTree>
    <p:extLst>
      <p:ext uri="{BB962C8B-B14F-4D97-AF65-F5344CB8AC3E}">
        <p14:creationId xmlns:p14="http://schemas.microsoft.com/office/powerpoint/2010/main" val="397928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714779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79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866254" y="6471813"/>
            <a:ext cx="1682219" cy="359745"/>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32"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2065" y="6333505"/>
            <a:ext cx="1948497" cy="716732"/>
          </a:xfrm>
          <a:prstGeom prst="rect">
            <a:avLst/>
          </a:prstGeom>
        </p:spPr>
      </p:pic>
    </p:spTree>
    <p:extLst>
      <p:ext uri="{BB962C8B-B14F-4D97-AF65-F5344CB8AC3E}">
        <p14:creationId xmlns:p14="http://schemas.microsoft.com/office/powerpoint/2010/main" val="284500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474983" y="5896501"/>
            <a:ext cx="4959905" cy="109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Tree>
    <p:extLst>
      <p:ext uri="{BB962C8B-B14F-4D97-AF65-F5344CB8AC3E}">
        <p14:creationId xmlns:p14="http://schemas.microsoft.com/office/powerpoint/2010/main" val="329381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8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09974"/>
            <a:ext cx="10055528" cy="2751698"/>
          </a:xfrm>
          <a:noFill/>
        </p:spPr>
        <p:txBody>
          <a:bodyPr tIns="91440" bIns="91440" anchor="t" anchorCtr="0"/>
          <a:lstStyle>
            <a:lvl1pPr>
              <a:defRPr sz="7199"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3454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09974"/>
            <a:ext cx="10055528" cy="2751698"/>
          </a:xfrm>
          <a:noFill/>
        </p:spPr>
        <p:txBody>
          <a:bodyPr tIns="91440" bIns="91440" anchor="t" anchorCtr="0"/>
          <a:lstStyle>
            <a:lvl1pPr>
              <a:defRPr lang="en-US" sz="7199"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360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4206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0852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183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1" y="3145040"/>
            <a:ext cx="3288087" cy="704445"/>
          </a:xfrm>
          <a:prstGeom prst="rect">
            <a:avLst/>
          </a:prstGeom>
        </p:spPr>
      </p:pic>
    </p:spTree>
    <p:extLst>
      <p:ext uri="{BB962C8B-B14F-4D97-AF65-F5344CB8AC3E}">
        <p14:creationId xmlns:p14="http://schemas.microsoft.com/office/powerpoint/2010/main" val="10039686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209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434888" cy="6994525"/>
          </a:xfrm>
          <a:prstGeom prst="rect">
            <a:avLst/>
          </a:prstGeom>
        </p:spPr>
        <p:txBody>
          <a:bodyPr/>
          <a:lstStyle/>
          <a:p>
            <a:endParaRPr lang="uk-UA"/>
          </a:p>
        </p:txBody>
      </p:sp>
    </p:spTree>
    <p:extLst>
      <p:ext uri="{BB962C8B-B14F-4D97-AF65-F5344CB8AC3E}">
        <p14:creationId xmlns:p14="http://schemas.microsoft.com/office/powerpoint/2010/main" val="366815972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217444" cy="6994525"/>
          </a:xfrm>
          <a:prstGeom prst="rect">
            <a:avLst/>
          </a:prstGeom>
        </p:spPr>
        <p:txBody>
          <a:bodyPr/>
          <a:lstStyle/>
          <a:p>
            <a:endParaRPr lang="uk-UA"/>
          </a:p>
        </p:txBody>
      </p:sp>
    </p:spTree>
    <p:extLst>
      <p:ext uri="{BB962C8B-B14F-4D97-AF65-F5344CB8AC3E}">
        <p14:creationId xmlns:p14="http://schemas.microsoft.com/office/powerpoint/2010/main" val="72118670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17444" y="0"/>
            <a:ext cx="6217444" cy="6994525"/>
          </a:xfrm>
          <a:prstGeom prst="rect">
            <a:avLst/>
          </a:prstGeom>
        </p:spPr>
        <p:txBody>
          <a:bodyPr/>
          <a:lstStyle/>
          <a:p>
            <a:endParaRPr lang="uk-UA"/>
          </a:p>
        </p:txBody>
      </p:sp>
    </p:spTree>
    <p:extLst>
      <p:ext uri="{BB962C8B-B14F-4D97-AF65-F5344CB8AC3E}">
        <p14:creationId xmlns:p14="http://schemas.microsoft.com/office/powerpoint/2010/main" val="2543638183"/>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2225845" y="1890076"/>
            <a:ext cx="982356" cy="982342"/>
          </a:xfrm>
          <a:prstGeom prst="ellipse">
            <a:avLst/>
          </a:prstGeom>
          <a:ln w="25400">
            <a:solidFill>
              <a:schemeClr val="accent1"/>
            </a:solidFill>
          </a:ln>
        </p:spPr>
        <p:txBody>
          <a:bodyPr/>
          <a:lstStyle>
            <a:lvl1pPr>
              <a:defRPr sz="1360"/>
            </a:lvl1pPr>
          </a:lstStyle>
          <a:p>
            <a:endParaRPr lang="uk-UA"/>
          </a:p>
        </p:txBody>
      </p:sp>
      <p:sp>
        <p:nvSpPr>
          <p:cNvPr id="14" name="Picture Placeholder 12"/>
          <p:cNvSpPr>
            <a:spLocks noGrp="1"/>
          </p:cNvSpPr>
          <p:nvPr>
            <p:ph type="pic" sz="quarter" idx="12"/>
          </p:nvPr>
        </p:nvSpPr>
        <p:spPr>
          <a:xfrm>
            <a:off x="9369688" y="3929369"/>
            <a:ext cx="982356" cy="982342"/>
          </a:xfrm>
          <a:prstGeom prst="ellipse">
            <a:avLst/>
          </a:prstGeom>
          <a:ln w="25400">
            <a:solidFill>
              <a:schemeClr val="accent1"/>
            </a:solidFill>
          </a:ln>
        </p:spPr>
        <p:txBody>
          <a:bodyPr/>
          <a:lstStyle>
            <a:lvl1pPr>
              <a:defRPr sz="1360"/>
            </a:lvl1pPr>
          </a:lstStyle>
          <a:p>
            <a:endParaRPr lang="uk-UA"/>
          </a:p>
        </p:txBody>
      </p:sp>
    </p:spTree>
    <p:extLst>
      <p:ext uri="{BB962C8B-B14F-4D97-AF65-F5344CB8AC3E}">
        <p14:creationId xmlns:p14="http://schemas.microsoft.com/office/powerpoint/2010/main" val="45471512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5284828" y="1423774"/>
            <a:ext cx="1865233" cy="1865207"/>
          </a:xfrm>
          <a:prstGeom prst="ellipse">
            <a:avLst/>
          </a:prstGeom>
          <a:ln w="25400">
            <a:solidFill>
              <a:schemeClr val="accent1"/>
            </a:solidFill>
          </a:ln>
        </p:spPr>
        <p:txBody>
          <a:bodyPr/>
          <a:lstStyle>
            <a:lvl1pPr>
              <a:defRPr sz="1360"/>
            </a:lvl1pPr>
          </a:lstStyle>
          <a:p>
            <a:endParaRPr lang="uk-UA"/>
          </a:p>
        </p:txBody>
      </p:sp>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40850259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1019661" y="2275552"/>
            <a:ext cx="2443455" cy="2443421"/>
          </a:xfrm>
          <a:prstGeom prst="rect">
            <a:avLst/>
          </a:prstGeom>
        </p:spPr>
        <p:txBody>
          <a:bodyPr/>
          <a:lstStyle/>
          <a:p>
            <a:endParaRPr lang="uk-UA"/>
          </a:p>
        </p:txBody>
      </p:sp>
    </p:spTree>
    <p:extLst>
      <p:ext uri="{BB962C8B-B14F-4D97-AF65-F5344CB8AC3E}">
        <p14:creationId xmlns:p14="http://schemas.microsoft.com/office/powerpoint/2010/main" val="223251631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32056"/>
            <a:ext cx="12434888" cy="3730413"/>
          </a:xfrm>
          <a:prstGeom prst="rect">
            <a:avLst/>
          </a:prstGeom>
        </p:spPr>
        <p:txBody>
          <a:bodyPr/>
          <a:lstStyle/>
          <a:p>
            <a:endParaRPr lang="uk-UA"/>
          </a:p>
        </p:txBody>
      </p:sp>
    </p:spTree>
    <p:extLst>
      <p:ext uri="{BB962C8B-B14F-4D97-AF65-F5344CB8AC3E}">
        <p14:creationId xmlns:p14="http://schemas.microsoft.com/office/powerpoint/2010/main" val="6021935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5" name="Straight Connector 4"/>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385694"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502272" y="6168866"/>
            <a:ext cx="1178724" cy="678391"/>
          </a:xfrm>
          <a:prstGeom prst="rect">
            <a:avLst/>
          </a:prstGeom>
          <a:noFill/>
        </p:spPr>
        <p:txBody>
          <a:bodyPr wrap="square" rtlCol="0">
            <a:spAutoFit/>
          </a:bodyPr>
          <a:lstStyle>
            <a:lvl1pPr>
              <a:defRPr lang="uk-UA" sz="1904"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6217444" y="1632056"/>
            <a:ext cx="6217444" cy="3730413"/>
          </a:xfrm>
          <a:prstGeom prst="rect">
            <a:avLst/>
          </a:prstGeom>
        </p:spPr>
        <p:txBody>
          <a:bodyPr/>
          <a:lstStyle/>
          <a:p>
            <a:endParaRPr lang="uk-UA"/>
          </a:p>
        </p:txBody>
      </p:sp>
    </p:spTree>
    <p:extLst>
      <p:ext uri="{BB962C8B-B14F-4D97-AF65-F5344CB8AC3E}">
        <p14:creationId xmlns:p14="http://schemas.microsoft.com/office/powerpoint/2010/main" val="218255841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79261" y="466301"/>
            <a:ext cx="0" cy="699453"/>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95839" y="376562"/>
            <a:ext cx="4343574" cy="845744"/>
          </a:xfrm>
          <a:prstGeom prst="rect">
            <a:avLst/>
          </a:prstGeom>
          <a:noFill/>
        </p:spPr>
        <p:txBody>
          <a:bodyPr wrap="square" rtlCol="0">
            <a:spAutoFit/>
          </a:bodyPr>
          <a:lstStyle>
            <a:lvl1pPr>
              <a:defRPr lang="uk-UA" sz="2720" b="1">
                <a:latin typeface="+mj-lt"/>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632056"/>
            <a:ext cx="6217444" cy="3730413"/>
          </a:xfrm>
          <a:prstGeom prst="rect">
            <a:avLst/>
          </a:prstGeom>
        </p:spPr>
        <p:txBody>
          <a:bodyPr/>
          <a:lstStyle/>
          <a:p>
            <a:endParaRPr lang="uk-UA"/>
          </a:p>
        </p:txBody>
      </p:sp>
    </p:spTree>
    <p:extLst>
      <p:ext uri="{BB962C8B-B14F-4D97-AF65-F5344CB8AC3E}">
        <p14:creationId xmlns:p14="http://schemas.microsoft.com/office/powerpoint/2010/main" val="56576800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17444" y="0"/>
            <a:ext cx="6217444" cy="6994525"/>
          </a:xfrm>
          <a:prstGeom prst="rect">
            <a:avLst/>
          </a:prstGeom>
        </p:spPr>
        <p:txBody>
          <a:bodyPr/>
          <a:lstStyle/>
          <a:p>
            <a:endParaRPr lang="uk-UA"/>
          </a:p>
        </p:txBody>
      </p:sp>
      <p:cxnSp>
        <p:nvCxnSpPr>
          <p:cNvPr id="4" name="Straight Connector 3"/>
          <p:cNvCxnSpPr/>
          <p:nvPr userDrawn="1"/>
        </p:nvCxnSpPr>
        <p:spPr>
          <a:xfrm>
            <a:off x="479261" y="466301"/>
            <a:ext cx="0" cy="69945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95840" y="388526"/>
            <a:ext cx="3704560" cy="940001"/>
          </a:xfrm>
          <a:prstGeom prst="rect">
            <a:avLst/>
          </a:prstGeom>
          <a:noFill/>
        </p:spPr>
        <p:txBody>
          <a:bodyPr wrap="square" rtlCol="0">
            <a:spAutoFit/>
          </a:bodyPr>
          <a:lstStyle>
            <a:lvl1pPr>
              <a:defRPr lang="uk-UA" sz="306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95839" y="6174797"/>
            <a:ext cx="738321" cy="678391"/>
          </a:xfrm>
          <a:prstGeom prst="rect">
            <a:avLst/>
          </a:prstGeom>
          <a:noFill/>
        </p:spPr>
        <p:txBody>
          <a:bodyPr wrap="square" rtlCol="0">
            <a:spAutoFit/>
          </a:bodyPr>
          <a:lstStyle/>
          <a:p>
            <a:r>
              <a:rPr lang="en-US" sz="1904" b="1">
                <a:solidFill>
                  <a:schemeClr val="accent2"/>
                </a:solidFill>
              </a:rPr>
              <a:t>your logo</a:t>
            </a:r>
            <a:endParaRPr lang="uk-UA" sz="1360" b="1">
              <a:solidFill>
                <a:schemeClr val="accent2"/>
              </a:solidFill>
            </a:endParaRPr>
          </a:p>
        </p:txBody>
      </p:sp>
      <p:cxnSp>
        <p:nvCxnSpPr>
          <p:cNvPr id="7" name="Straight Connector 6"/>
          <p:cNvCxnSpPr/>
          <p:nvPr userDrawn="1"/>
        </p:nvCxnSpPr>
        <p:spPr>
          <a:xfrm>
            <a:off x="479261" y="6246584"/>
            <a:ext cx="0" cy="50516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58303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image" Target="../media/image1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6.xml"/><Relationship Id="rId7" Type="http://schemas.openxmlformats.org/officeDocument/2006/relationships/theme" Target="../theme/theme4.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image" Target="../media/image1.emf"/><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2390784033"/>
      </p:ext>
    </p:extLst>
  </p:cSld>
  <p:clrMap bg1="dk1" tx1="lt1" bg2="dk2" tx2="lt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0929" y="340823"/>
            <a:ext cx="11611004" cy="91032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30929" y="1830396"/>
            <a:ext cx="11611004" cy="368146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9443800" y="2991090"/>
            <a:ext cx="6858623" cy="876445"/>
          </a:xfrm>
          <a:prstGeom prst="rect">
            <a:avLst/>
          </a:prstGeom>
        </p:spPr>
      </p:pic>
      <p:pic>
        <p:nvPicPr>
          <p:cNvPr id="8" name="Picture 7" descr="https://upload.wikimedia.org/wikipedia/commons/thumb/9/96/Microsoft_logo_(2012).svg/2000px-Microsoft_logo_(2012).svg.png"/>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2193148" y="-409203"/>
            <a:ext cx="1165771" cy="251285"/>
          </a:xfrm>
          <a:prstGeom prst="rect">
            <a:avLst/>
          </a:prstGeom>
          <a:noFill/>
          <a:extLst/>
        </p:spPr>
      </p:pic>
    </p:spTree>
    <p:extLst>
      <p:ext uri="{BB962C8B-B14F-4D97-AF65-F5344CB8AC3E}">
        <p14:creationId xmlns:p14="http://schemas.microsoft.com/office/powerpoint/2010/main" val="2608200717"/>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Lst>
  <p:txStyles>
    <p:titleStyle>
      <a:lvl1pPr algn="l" defTabSz="932597" rtl="0" eaLnBrk="1" latinLnBrk="0" hangingPunct="1">
        <a:lnSpc>
          <a:spcPct val="90000"/>
        </a:lnSpc>
        <a:spcBef>
          <a:spcPct val="0"/>
        </a:spcBef>
        <a:buNone/>
        <a:defRPr sz="5507" kern="1200">
          <a:solidFill>
            <a:schemeClr val="bg1"/>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sz="2856" kern="1200">
          <a:solidFill>
            <a:schemeClr val="bg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bg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bg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bg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bg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43488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04"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72013" y="263132"/>
            <a:ext cx="9978932" cy="1165754"/>
          </a:xfrm>
          <a:prstGeom prst="rect">
            <a:avLst/>
          </a:prstGeom>
        </p:spPr>
        <p:txBody>
          <a:bodyPr vert="horz" lIns="0" tIns="45720" rIns="0" bIns="45720" rtlCol="0" anchor="ctr">
            <a:noAutofit/>
          </a:bodyPr>
          <a:lstStyle/>
          <a:p>
            <a:pPr marL="0" lvl="0" indent="0" algn="l" defTabSz="1243493"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72015" y="1632055"/>
            <a:ext cx="11897337" cy="48249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8" cstate="print">
            <a:extLst>
              <a:ext uri="{28A0092B-C50C-407E-A947-70E740481C1C}">
                <a14:useLocalDpi xmlns:a14="http://schemas.microsoft.com/office/drawing/2010/main" val="0"/>
              </a:ext>
            </a:extLst>
          </a:blip>
          <a:stretch>
            <a:fillRect/>
          </a:stretch>
        </p:blipFill>
        <p:spPr bwMode="auto">
          <a:xfrm>
            <a:off x="10540638" y="6365893"/>
            <a:ext cx="1831629" cy="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04192"/>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 id="2147484772" r:id="rId29"/>
    <p:sldLayoutId id="2147484773" r:id="rId30"/>
    <p:sldLayoutId id="2147484774" r:id="rId31"/>
    <p:sldLayoutId id="2147484776" r:id="rId32"/>
    <p:sldLayoutId id="2147484778" r:id="rId33"/>
    <p:sldLayoutId id="2147484780" r:id="rId34"/>
    <p:sldLayoutId id="2147484782" r:id="rId35"/>
    <p:sldLayoutId id="2147484783" r:id="rId36"/>
    <p:sldLayoutId id="2147484792" r:id="rId37"/>
    <p:sldLayoutId id="2147484793" r:id="rId38"/>
    <p:sldLayoutId id="2147484797" r:id="rId39"/>
    <p:sldLayoutId id="2147484798" r:id="rId40"/>
    <p:sldLayoutId id="2147484799" r:id="rId41"/>
    <p:sldLayoutId id="2147484800" r:id="rId42"/>
    <p:sldLayoutId id="2147484801" r:id="rId43"/>
    <p:sldLayoutId id="2147484802" r:id="rId44"/>
    <p:sldLayoutId id="2147484803" r:id="rId45"/>
    <p:sldLayoutId id="214748480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43493" rtl="0" eaLnBrk="1" latinLnBrk="0" hangingPunct="1">
        <a:lnSpc>
          <a:spcPct val="100000"/>
        </a:lnSpc>
        <a:spcBef>
          <a:spcPct val="0"/>
        </a:spcBef>
        <a:buNone/>
        <a:defRPr lang="en-GB" sz="6528"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43493" rtl="0" eaLnBrk="1" latinLnBrk="0" hangingPunct="1">
        <a:spcBef>
          <a:spcPct val="20000"/>
        </a:spcBef>
        <a:buClr>
          <a:schemeClr val="bg1"/>
        </a:buClr>
        <a:buFont typeface="Arial" panose="020B0604020202020204" pitchFamily="34" charset="0"/>
        <a:buNone/>
        <a:defRPr sz="2720" kern="1200">
          <a:solidFill>
            <a:schemeClr val="bg1"/>
          </a:solidFill>
          <a:latin typeface="+mn-lt"/>
          <a:ea typeface="+mn-ea"/>
          <a:cs typeface="+mn-cs"/>
        </a:defRPr>
      </a:lvl1pPr>
      <a:lvl2pPr marL="490058" indent="-490058" algn="l" defTabSz="1243493" rtl="0" eaLnBrk="1" latinLnBrk="0" hangingPunct="1">
        <a:spcBef>
          <a:spcPct val="20000"/>
        </a:spcBef>
        <a:buClr>
          <a:schemeClr val="bg1"/>
        </a:buClr>
        <a:buFont typeface="Arial" panose="020B0604020202020204" pitchFamily="34" charset="0"/>
        <a:buChar char="‒"/>
        <a:defRPr sz="2448" kern="1200">
          <a:solidFill>
            <a:schemeClr val="bg1"/>
          </a:solidFill>
          <a:latin typeface="+mn-lt"/>
          <a:ea typeface="+mn-ea"/>
          <a:cs typeface="+mn-cs"/>
        </a:defRPr>
      </a:lvl2pPr>
      <a:lvl3pPr marL="971479" indent="-481422" algn="l" defTabSz="1243493" rtl="0" eaLnBrk="1" latinLnBrk="0" hangingPunct="1">
        <a:spcBef>
          <a:spcPct val="20000"/>
        </a:spcBef>
        <a:buClr>
          <a:schemeClr val="bg1"/>
        </a:buClr>
        <a:buFont typeface="Arial" panose="020B0604020202020204" pitchFamily="34" charset="0"/>
        <a:buChar char="‒"/>
        <a:defRPr sz="2176" kern="1200">
          <a:solidFill>
            <a:schemeClr val="bg1"/>
          </a:solidFill>
          <a:latin typeface="+mn-lt"/>
          <a:ea typeface="+mn-ea"/>
          <a:cs typeface="+mn-cs"/>
        </a:defRPr>
      </a:lvl3pPr>
      <a:lvl4pPr marL="1463694" indent="-492216" algn="l" defTabSz="1243493" rtl="0" eaLnBrk="1" latinLnBrk="0" hangingPunct="1">
        <a:spcBef>
          <a:spcPct val="20000"/>
        </a:spcBef>
        <a:buClr>
          <a:schemeClr val="bg1"/>
        </a:buClr>
        <a:buFont typeface="Arial" panose="020B0604020202020204" pitchFamily="34" charset="0"/>
        <a:buChar char="‒"/>
        <a:defRPr sz="1904" kern="1200">
          <a:solidFill>
            <a:schemeClr val="bg1"/>
          </a:solidFill>
          <a:latin typeface="+mn-lt"/>
          <a:ea typeface="+mn-ea"/>
          <a:cs typeface="+mn-cs"/>
        </a:defRPr>
      </a:lvl4pPr>
      <a:lvl5pPr marL="1953752" indent="-490058" algn="l" defTabSz="1243493" rtl="0" eaLnBrk="1" latinLnBrk="0" hangingPunct="1">
        <a:spcBef>
          <a:spcPct val="20000"/>
        </a:spcBef>
        <a:buClr>
          <a:schemeClr val="bg1"/>
        </a:buClr>
        <a:buFont typeface="Arial" panose="020B0604020202020204" pitchFamily="34" charset="0"/>
        <a:buChar char="‒"/>
        <a:defRPr sz="1904" kern="1200">
          <a:solidFill>
            <a:schemeClr val="bg1"/>
          </a:solidFill>
          <a:latin typeface="+mn-lt"/>
          <a:ea typeface="+mn-ea"/>
          <a:cs typeface="+mn-cs"/>
        </a:defRPr>
      </a:lvl5pPr>
      <a:lvl6pPr marL="3419605"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anose="020B0604020202020204"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0"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456453"/>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174042"/>
      </p:ext>
    </p:extLst>
  </p:cSld>
  <p:clrMap bg1="lt1" tx1="dk1" bg2="lt2" tx2="dk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 id="2147484913" r:id="rId8"/>
    <p:sldLayoutId id="2147484914" r:id="rId9"/>
    <p:sldLayoutId id="2147484915" r:id="rId10"/>
    <p:sldLayoutId id="2147484916"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32490" rtl="0" eaLnBrk="1" latinLnBrk="0" hangingPunct="1">
        <a:lnSpc>
          <a:spcPct val="90000"/>
        </a:lnSpc>
        <a:spcBef>
          <a:spcPct val="0"/>
        </a:spcBef>
        <a:buNone/>
        <a:defRPr sz="4486" kern="1200">
          <a:solidFill>
            <a:schemeClr val="tx1"/>
          </a:solidFill>
          <a:latin typeface="+mj-lt"/>
          <a:ea typeface="+mj-ea"/>
          <a:cs typeface="+mj-cs"/>
        </a:defRPr>
      </a:lvl1pPr>
    </p:titleStyle>
    <p:bodyStyle>
      <a:lvl1pPr marL="233122" indent="-233122" algn="l" defTabSz="932490"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67" indent="-233122" algn="l" defTabSz="932490"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12" indent="-233122" algn="l" defTabSz="932490"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85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101"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34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59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837"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082" indent="-233122" algn="l" defTabSz="932490"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90" rtl="0" eaLnBrk="1" latinLnBrk="0" hangingPunct="1">
        <a:defRPr sz="1836" kern="1200">
          <a:solidFill>
            <a:schemeClr val="tx1"/>
          </a:solidFill>
          <a:latin typeface="+mn-lt"/>
          <a:ea typeface="+mn-ea"/>
          <a:cs typeface="+mn-cs"/>
        </a:defRPr>
      </a:lvl1pPr>
      <a:lvl2pPr marL="466244" algn="l" defTabSz="932490" rtl="0" eaLnBrk="1" latinLnBrk="0" hangingPunct="1">
        <a:defRPr sz="1836" kern="1200">
          <a:solidFill>
            <a:schemeClr val="tx1"/>
          </a:solidFill>
          <a:latin typeface="+mn-lt"/>
          <a:ea typeface="+mn-ea"/>
          <a:cs typeface="+mn-cs"/>
        </a:defRPr>
      </a:lvl2pPr>
      <a:lvl3pPr marL="932490" algn="l" defTabSz="932490" rtl="0" eaLnBrk="1" latinLnBrk="0" hangingPunct="1">
        <a:defRPr sz="1836" kern="1200">
          <a:solidFill>
            <a:schemeClr val="tx1"/>
          </a:solidFill>
          <a:latin typeface="+mn-lt"/>
          <a:ea typeface="+mn-ea"/>
          <a:cs typeface="+mn-cs"/>
        </a:defRPr>
      </a:lvl3pPr>
      <a:lvl4pPr marL="1398735" algn="l" defTabSz="932490" rtl="0" eaLnBrk="1" latinLnBrk="0" hangingPunct="1">
        <a:defRPr sz="1836" kern="1200">
          <a:solidFill>
            <a:schemeClr val="tx1"/>
          </a:solidFill>
          <a:latin typeface="+mn-lt"/>
          <a:ea typeface="+mn-ea"/>
          <a:cs typeface="+mn-cs"/>
        </a:defRPr>
      </a:lvl4pPr>
      <a:lvl5pPr marL="1864980" algn="l" defTabSz="932490" rtl="0" eaLnBrk="1" latinLnBrk="0" hangingPunct="1">
        <a:defRPr sz="1836" kern="1200">
          <a:solidFill>
            <a:schemeClr val="tx1"/>
          </a:solidFill>
          <a:latin typeface="+mn-lt"/>
          <a:ea typeface="+mn-ea"/>
          <a:cs typeface="+mn-cs"/>
        </a:defRPr>
      </a:lvl5pPr>
      <a:lvl6pPr marL="2331225" algn="l" defTabSz="932490" rtl="0" eaLnBrk="1" latinLnBrk="0" hangingPunct="1">
        <a:defRPr sz="1836" kern="1200">
          <a:solidFill>
            <a:schemeClr val="tx1"/>
          </a:solidFill>
          <a:latin typeface="+mn-lt"/>
          <a:ea typeface="+mn-ea"/>
          <a:cs typeface="+mn-cs"/>
        </a:defRPr>
      </a:lvl6pPr>
      <a:lvl7pPr marL="2797469" algn="l" defTabSz="932490" rtl="0" eaLnBrk="1" latinLnBrk="0" hangingPunct="1">
        <a:defRPr sz="1836" kern="1200">
          <a:solidFill>
            <a:schemeClr val="tx1"/>
          </a:solidFill>
          <a:latin typeface="+mn-lt"/>
          <a:ea typeface="+mn-ea"/>
          <a:cs typeface="+mn-cs"/>
        </a:defRPr>
      </a:lvl7pPr>
      <a:lvl8pPr marL="3263714" algn="l" defTabSz="932490" rtl="0" eaLnBrk="1" latinLnBrk="0" hangingPunct="1">
        <a:defRPr sz="1836" kern="1200">
          <a:solidFill>
            <a:schemeClr val="tx1"/>
          </a:solidFill>
          <a:latin typeface="+mn-lt"/>
          <a:ea typeface="+mn-ea"/>
          <a:cs typeface="+mn-cs"/>
        </a:defRPr>
      </a:lvl8pPr>
      <a:lvl9pPr marL="3729958" algn="l" defTabSz="932490"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48"/>
      </p:ext>
    </p:extLst>
  </p:cSld>
  <p:clrMap bg1="dk1" tx1="lt1" bg2="dk2" tx2="lt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 id="2147485004" r:id="rId12"/>
    <p:sldLayoutId id="2147485005" r:id="rId13"/>
    <p:sldLayoutId id="2147485006" r:id="rId14"/>
    <p:sldLayoutId id="2147485007" r:id="rId15"/>
    <p:sldLayoutId id="2147485008" r:id="rId16"/>
    <p:sldLayoutId id="2147485009" r:id="rId17"/>
    <p:sldLayoutId id="2147485010" r:id="rId18"/>
    <p:sldLayoutId id="2147485011" r:id="rId19"/>
    <p:sldLayoutId id="2147485012" r:id="rId20"/>
    <p:sldLayoutId id="2147485013" r:id="rId21"/>
    <p:sldLayoutId id="2147485014" r:id="rId22"/>
    <p:sldLayoutId id="2147485015" r:id="rId23"/>
    <p:sldLayoutId id="2147485098"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4281792775"/>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 id="2147485095" r:id="rId19"/>
    <p:sldLayoutId id="2147485096" r:id="rId20"/>
    <p:sldLayoutId id="2147485097"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4.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4.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7.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R2mC-NUAmMk" TargetMode="External"/><Relationship Id="rId2" Type="http://schemas.openxmlformats.org/officeDocument/2006/relationships/notesSlide" Target="../notesSlides/notesSlide8.xml"/><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978" y="2323323"/>
            <a:ext cx="9772541" cy="1835285"/>
          </a:xfrm>
        </p:spPr>
        <p:txBody>
          <a:bodyPr/>
          <a:lstStyle/>
          <a:p>
            <a:br>
              <a:rPr lang="en-US" sz="4488" dirty="0"/>
            </a:br>
            <a:r>
              <a:rPr lang="en-US" sz="3600" b="1" dirty="0"/>
              <a:t>Cognitive Services</a:t>
            </a:r>
            <a:endParaRPr lang="en-US" sz="4488" b="1" dirty="0"/>
          </a:p>
        </p:txBody>
      </p:sp>
      <p:pic>
        <p:nvPicPr>
          <p:cNvPr id="11" name="Picture 10">
            <a:extLst>
              <a:ext uri="{FF2B5EF4-FFF2-40B4-BE49-F238E27FC236}">
                <a16:creationId xmlns:a16="http://schemas.microsoft.com/office/drawing/2014/main" id="{2192FB75-65A3-4544-86BC-D5C02DCA8667}"/>
              </a:ext>
            </a:extLst>
          </p:cNvPr>
          <p:cNvPicPr>
            <a:picLocks noChangeAspect="1"/>
          </p:cNvPicPr>
          <p:nvPr/>
        </p:nvPicPr>
        <p:blipFill>
          <a:blip r:embed="rId2"/>
          <a:stretch>
            <a:fillRect/>
          </a:stretch>
        </p:blipFill>
        <p:spPr>
          <a:xfrm>
            <a:off x="160776" y="6606946"/>
            <a:ext cx="403960" cy="332289"/>
          </a:xfrm>
          <a:prstGeom prst="rect">
            <a:avLst/>
          </a:prstGeom>
        </p:spPr>
      </p:pic>
      <p:sp>
        <p:nvSpPr>
          <p:cNvPr id="3" name="Text Placeholder 2">
            <a:extLst>
              <a:ext uri="{FF2B5EF4-FFF2-40B4-BE49-F238E27FC236}">
                <a16:creationId xmlns:a16="http://schemas.microsoft.com/office/drawing/2014/main" id="{B1561909-116F-48C5-9BCC-F679F5F4D7A9}"/>
              </a:ext>
            </a:extLst>
          </p:cNvPr>
          <p:cNvSpPr>
            <a:spLocks noGrp="1"/>
          </p:cNvSpPr>
          <p:nvPr>
            <p:ph type="body" sz="quarter" idx="14"/>
          </p:nvPr>
        </p:nvSpPr>
        <p:spPr>
          <a:xfrm>
            <a:off x="273014" y="3954464"/>
            <a:ext cx="5435059" cy="731528"/>
          </a:xfrm>
        </p:spPr>
        <p:txBody>
          <a:bodyPr/>
          <a:lstStyle/>
          <a:p>
            <a:r>
              <a:rPr lang="en-US" dirty="0"/>
              <a:t>Presentation to ML Workshop</a:t>
            </a:r>
          </a:p>
          <a:p>
            <a:r>
              <a:rPr lang="en-US" dirty="0"/>
              <a:t>September 2018</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Custom Vision</a:t>
            </a:r>
          </a:p>
        </p:txBody>
      </p:sp>
      <p:sp>
        <p:nvSpPr>
          <p:cNvPr id="3" name="Text Placeholder 2">
            <a:extLst>
              <a:ext uri="{FF2B5EF4-FFF2-40B4-BE49-F238E27FC236}">
                <a16:creationId xmlns:a16="http://schemas.microsoft.com/office/drawing/2014/main" id="{5A82AC12-A516-4677-AD86-07E1B6530B73}"/>
              </a:ext>
            </a:extLst>
          </p:cNvPr>
          <p:cNvSpPr>
            <a:spLocks noGrp="1"/>
          </p:cNvSpPr>
          <p:nvPr>
            <p:ph type="body" sz="quarter" idx="10"/>
          </p:nvPr>
        </p:nvSpPr>
        <p:spPr>
          <a:xfrm>
            <a:off x="276968" y="1412161"/>
            <a:ext cx="11885683" cy="4801314"/>
          </a:xfrm>
        </p:spPr>
        <p:txBody>
          <a:bodyPr/>
          <a:lstStyle/>
          <a:p>
            <a:pPr marL="571500" indent="-571500">
              <a:buFont typeface="Arial" panose="020B0604020202020204" pitchFamily="34" charset="0"/>
              <a:buChar char="•"/>
            </a:pPr>
            <a:r>
              <a:rPr lang="en-US" dirty="0"/>
              <a:t>Image Classification &amp; Image Identification</a:t>
            </a:r>
          </a:p>
          <a:p>
            <a:pPr marL="571500" indent="-571500">
              <a:buFont typeface="Arial" panose="020B0604020202020204" pitchFamily="34" charset="0"/>
              <a:buChar char="•"/>
            </a:pPr>
            <a:r>
              <a:rPr lang="en-US" dirty="0"/>
              <a:t>Zero Coding</a:t>
            </a:r>
          </a:p>
          <a:p>
            <a:pPr marL="571500" indent="-571500">
              <a:buFont typeface="Arial" panose="020B0604020202020204" pitchFamily="34" charset="0"/>
              <a:buChar char="•"/>
            </a:pPr>
            <a:r>
              <a:rPr lang="en-US" dirty="0"/>
              <a:t>Support for Mobile Platforms (iOS, Android)</a:t>
            </a:r>
          </a:p>
          <a:p>
            <a:pPr marL="571500" indent="-571500">
              <a:buFont typeface="Arial" panose="020B0604020202020204" pitchFamily="34" charset="0"/>
              <a:buChar char="•"/>
            </a:pPr>
            <a:r>
              <a:rPr lang="en-US" dirty="0"/>
              <a:t>REST Interface and SDKs for developers</a:t>
            </a:r>
          </a:p>
          <a:p>
            <a:pPr marL="571500" indent="-571500">
              <a:buFont typeface="Arial" panose="020B0604020202020204" pitchFamily="34" charset="0"/>
              <a:buChar char="•"/>
            </a:pPr>
            <a:endParaRPr lang="en-US" dirty="0"/>
          </a:p>
          <a:p>
            <a:pPr marL="571500" indent="-571500">
              <a:buFont typeface="Wingdings" panose="05000000000000000000" pitchFamily="2" charset="2"/>
              <a:buChar char="Ø"/>
            </a:pPr>
            <a:r>
              <a:rPr lang="en-US" dirty="0"/>
              <a:t>Use Portal: customvision.ai</a:t>
            </a:r>
          </a:p>
          <a:p>
            <a:pPr marL="571500" indent="-571500">
              <a:buFont typeface="Wingdings" panose="05000000000000000000" pitchFamily="2" charset="2"/>
              <a:buChar char="Ø"/>
            </a:pPr>
            <a:r>
              <a:rPr lang="en-US" dirty="0"/>
              <a:t>Use Python SDK to predict the image class</a:t>
            </a:r>
          </a:p>
        </p:txBody>
      </p:sp>
    </p:spTree>
    <p:extLst>
      <p:ext uri="{BB962C8B-B14F-4D97-AF65-F5344CB8AC3E}">
        <p14:creationId xmlns:p14="http://schemas.microsoft.com/office/powerpoint/2010/main" val="32003640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customvision.ai</a:t>
            </a:r>
          </a:p>
        </p:txBody>
      </p:sp>
      <p:pic>
        <p:nvPicPr>
          <p:cNvPr id="6" name="Picture 5">
            <a:extLst>
              <a:ext uri="{FF2B5EF4-FFF2-40B4-BE49-F238E27FC236}">
                <a16:creationId xmlns:a16="http://schemas.microsoft.com/office/drawing/2014/main" id="{569FA2A3-D5E9-4B3D-95CF-B54E64AB89EE}"/>
              </a:ext>
            </a:extLst>
          </p:cNvPr>
          <p:cNvPicPr>
            <a:picLocks noChangeAspect="1"/>
          </p:cNvPicPr>
          <p:nvPr/>
        </p:nvPicPr>
        <p:blipFill>
          <a:blip r:embed="rId2"/>
          <a:stretch>
            <a:fillRect/>
          </a:stretch>
        </p:blipFill>
        <p:spPr>
          <a:xfrm>
            <a:off x="440543" y="1011291"/>
            <a:ext cx="10730237" cy="5910566"/>
          </a:xfrm>
          <a:prstGeom prst="rect">
            <a:avLst/>
          </a:prstGeom>
        </p:spPr>
      </p:pic>
    </p:spTree>
    <p:extLst>
      <p:ext uri="{BB962C8B-B14F-4D97-AF65-F5344CB8AC3E}">
        <p14:creationId xmlns:p14="http://schemas.microsoft.com/office/powerpoint/2010/main" val="22128914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customvision.ai: Create a Project</a:t>
            </a:r>
          </a:p>
        </p:txBody>
      </p:sp>
      <p:pic>
        <p:nvPicPr>
          <p:cNvPr id="3" name="Picture 2">
            <a:extLst>
              <a:ext uri="{FF2B5EF4-FFF2-40B4-BE49-F238E27FC236}">
                <a16:creationId xmlns:a16="http://schemas.microsoft.com/office/drawing/2014/main" id="{B735D5AB-81B1-41CD-92C8-D4BEE27A5F03}"/>
              </a:ext>
            </a:extLst>
          </p:cNvPr>
          <p:cNvPicPr>
            <a:picLocks noChangeAspect="1"/>
          </p:cNvPicPr>
          <p:nvPr/>
        </p:nvPicPr>
        <p:blipFill>
          <a:blip r:embed="rId2"/>
          <a:stretch>
            <a:fillRect/>
          </a:stretch>
        </p:blipFill>
        <p:spPr>
          <a:xfrm>
            <a:off x="436005" y="1101768"/>
            <a:ext cx="11378527" cy="5688316"/>
          </a:xfrm>
          <a:prstGeom prst="rect">
            <a:avLst/>
          </a:prstGeom>
        </p:spPr>
      </p:pic>
    </p:spTree>
    <p:extLst>
      <p:ext uri="{BB962C8B-B14F-4D97-AF65-F5344CB8AC3E}">
        <p14:creationId xmlns:p14="http://schemas.microsoft.com/office/powerpoint/2010/main" val="16556235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customvision.ai: Upload &amp; Tag Images</a:t>
            </a:r>
          </a:p>
        </p:txBody>
      </p:sp>
      <p:pic>
        <p:nvPicPr>
          <p:cNvPr id="4" name="Picture 3">
            <a:extLst>
              <a:ext uri="{FF2B5EF4-FFF2-40B4-BE49-F238E27FC236}">
                <a16:creationId xmlns:a16="http://schemas.microsoft.com/office/drawing/2014/main" id="{767EC69A-81AA-4FFA-831B-2B81321D79C3}"/>
              </a:ext>
            </a:extLst>
          </p:cNvPr>
          <p:cNvPicPr>
            <a:picLocks noChangeAspect="1"/>
          </p:cNvPicPr>
          <p:nvPr/>
        </p:nvPicPr>
        <p:blipFill>
          <a:blip r:embed="rId2"/>
          <a:stretch>
            <a:fillRect/>
          </a:stretch>
        </p:blipFill>
        <p:spPr>
          <a:xfrm>
            <a:off x="536621" y="1059735"/>
            <a:ext cx="11035686" cy="5874233"/>
          </a:xfrm>
          <a:prstGeom prst="rect">
            <a:avLst/>
          </a:prstGeom>
        </p:spPr>
      </p:pic>
    </p:spTree>
    <p:extLst>
      <p:ext uri="{BB962C8B-B14F-4D97-AF65-F5344CB8AC3E}">
        <p14:creationId xmlns:p14="http://schemas.microsoft.com/office/powerpoint/2010/main" val="19070154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customvision.ai: Train the Model</a:t>
            </a:r>
          </a:p>
        </p:txBody>
      </p:sp>
      <p:pic>
        <p:nvPicPr>
          <p:cNvPr id="3" name="Picture 2">
            <a:extLst>
              <a:ext uri="{FF2B5EF4-FFF2-40B4-BE49-F238E27FC236}">
                <a16:creationId xmlns:a16="http://schemas.microsoft.com/office/drawing/2014/main" id="{A8CE3B41-D45F-4185-92F3-E51427B7292F}"/>
              </a:ext>
            </a:extLst>
          </p:cNvPr>
          <p:cNvPicPr>
            <a:picLocks noChangeAspect="1"/>
          </p:cNvPicPr>
          <p:nvPr/>
        </p:nvPicPr>
        <p:blipFill>
          <a:blip r:embed="rId2"/>
          <a:stretch>
            <a:fillRect/>
          </a:stretch>
        </p:blipFill>
        <p:spPr>
          <a:xfrm>
            <a:off x="473706" y="1067515"/>
            <a:ext cx="10179459" cy="5781674"/>
          </a:xfrm>
          <a:prstGeom prst="rect">
            <a:avLst/>
          </a:prstGeom>
        </p:spPr>
      </p:pic>
    </p:spTree>
    <p:extLst>
      <p:ext uri="{BB962C8B-B14F-4D97-AF65-F5344CB8AC3E}">
        <p14:creationId xmlns:p14="http://schemas.microsoft.com/office/powerpoint/2010/main" val="27084124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EDC1-E014-46F2-8372-38D2ADDAE9A3}"/>
              </a:ext>
            </a:extLst>
          </p:cNvPr>
          <p:cNvSpPr>
            <a:spLocks noGrp="1"/>
          </p:cNvSpPr>
          <p:nvPr>
            <p:ph type="title"/>
          </p:nvPr>
        </p:nvSpPr>
        <p:spPr/>
        <p:txBody>
          <a:bodyPr/>
          <a:lstStyle/>
          <a:p>
            <a:r>
              <a:rPr lang="en-US" dirty="0"/>
              <a:t>Predict with Python SDK</a:t>
            </a:r>
          </a:p>
        </p:txBody>
      </p:sp>
      <p:pic>
        <p:nvPicPr>
          <p:cNvPr id="3" name="Picture 2">
            <a:extLst>
              <a:ext uri="{FF2B5EF4-FFF2-40B4-BE49-F238E27FC236}">
                <a16:creationId xmlns:a16="http://schemas.microsoft.com/office/drawing/2014/main" id="{E21DFE3F-F200-403C-8D27-7724B8329C7F}"/>
              </a:ext>
            </a:extLst>
          </p:cNvPr>
          <p:cNvPicPr>
            <a:picLocks noChangeAspect="1"/>
          </p:cNvPicPr>
          <p:nvPr/>
        </p:nvPicPr>
        <p:blipFill>
          <a:blip r:embed="rId2"/>
          <a:stretch>
            <a:fillRect/>
          </a:stretch>
        </p:blipFill>
        <p:spPr>
          <a:xfrm>
            <a:off x="452696" y="1005235"/>
            <a:ext cx="10102266" cy="5892399"/>
          </a:xfrm>
          <a:prstGeom prst="rect">
            <a:avLst/>
          </a:prstGeom>
        </p:spPr>
      </p:pic>
    </p:spTree>
    <p:extLst>
      <p:ext uri="{BB962C8B-B14F-4D97-AF65-F5344CB8AC3E}">
        <p14:creationId xmlns:p14="http://schemas.microsoft.com/office/powerpoint/2010/main" val="31397181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23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E5D83-33C3-4473-B7F5-B197C7A33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734" y="224298"/>
            <a:ext cx="9139065" cy="5416544"/>
          </a:xfrm>
          <a:prstGeom prst="rect">
            <a:avLst/>
          </a:prstGeom>
        </p:spPr>
      </p:pic>
      <p:sp>
        <p:nvSpPr>
          <p:cNvPr id="9" name="Rectangle 8">
            <a:extLst>
              <a:ext uri="{FF2B5EF4-FFF2-40B4-BE49-F238E27FC236}">
                <a16:creationId xmlns:a16="http://schemas.microsoft.com/office/drawing/2014/main" id="{95B928D5-1C4D-4FE8-A579-E1456A5639D2}"/>
              </a:ext>
            </a:extLst>
          </p:cNvPr>
          <p:cNvSpPr/>
          <p:nvPr/>
        </p:nvSpPr>
        <p:spPr bwMode="auto">
          <a:xfrm>
            <a:off x="89" y="5765185"/>
            <a:ext cx="12434711" cy="1229340"/>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solidFill>
                <a:srgbClr val="0078D7"/>
              </a:solidFill>
              <a:latin typeface="Segoe UI Semilight"/>
              <a:ea typeface="Segoe UI" pitchFamily="34" charset="0"/>
              <a:cs typeface="Segoe UI" pitchFamily="34" charset="0"/>
            </a:endParaRPr>
          </a:p>
        </p:txBody>
      </p:sp>
      <p:sp>
        <p:nvSpPr>
          <p:cNvPr id="98" name="TextBox 97">
            <a:extLst>
              <a:ext uri="{FF2B5EF4-FFF2-40B4-BE49-F238E27FC236}">
                <a16:creationId xmlns:a16="http://schemas.microsoft.com/office/drawing/2014/main" id="{15966AAD-EEE9-424F-87A5-A7B7D42624D0}"/>
              </a:ext>
            </a:extLst>
          </p:cNvPr>
          <p:cNvSpPr txBox="1"/>
          <p:nvPr/>
        </p:nvSpPr>
        <p:spPr>
          <a:xfrm>
            <a:off x="6892539" y="4487280"/>
            <a:ext cx="5258998" cy="820073"/>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3672"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Intelligence Explosion </a:t>
            </a:r>
          </a:p>
        </p:txBody>
      </p:sp>
      <p:pic>
        <p:nvPicPr>
          <p:cNvPr id="92" name="Picture 91" descr="A picture containing sky&#10;&#10;Description generated with very high confidence">
            <a:extLst>
              <a:ext uri="{FF2B5EF4-FFF2-40B4-BE49-F238E27FC236}">
                <a16:creationId xmlns:a16="http://schemas.microsoft.com/office/drawing/2014/main" id="{47E0E86A-F04C-480F-9149-30DC34597FE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7161" y="224298"/>
            <a:ext cx="2201541" cy="2210456"/>
          </a:xfrm>
          <a:prstGeom prst="rect">
            <a:avLst/>
          </a:prstGeom>
          <a:ln w="19050">
            <a:solidFill>
              <a:schemeClr val="tx1"/>
            </a:solidFill>
          </a:ln>
          <a:effectLst>
            <a:outerShdw blurRad="165100" algn="ctr" rotWithShape="0">
              <a:prstClr val="black">
                <a:alpha val="70000"/>
              </a:prstClr>
            </a:outerShdw>
          </a:effectLst>
        </p:spPr>
      </p:pic>
      <p:cxnSp>
        <p:nvCxnSpPr>
          <p:cNvPr id="101" name="Straight Arrow Connector 100">
            <a:extLst>
              <a:ext uri="{FF2B5EF4-FFF2-40B4-BE49-F238E27FC236}">
                <a16:creationId xmlns:a16="http://schemas.microsoft.com/office/drawing/2014/main" id="{365A64E4-6284-420D-84DD-E141C6549C95}"/>
              </a:ext>
            </a:extLst>
          </p:cNvPr>
          <p:cNvCxnSpPr>
            <a:cxnSpLocks/>
          </p:cNvCxnSpPr>
          <p:nvPr/>
        </p:nvCxnSpPr>
        <p:spPr>
          <a:xfrm>
            <a:off x="4080576" y="2498253"/>
            <a:ext cx="0" cy="3789207"/>
          </a:xfrm>
          <a:prstGeom prst="straightConnector1">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250B90D-0129-4268-BF92-FA0834C21D83}"/>
              </a:ext>
            </a:extLst>
          </p:cNvPr>
          <p:cNvSpPr txBox="1"/>
          <p:nvPr/>
        </p:nvSpPr>
        <p:spPr>
          <a:xfrm>
            <a:off x="3452847" y="6223017"/>
            <a:ext cx="5869998"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Today		2020		2040	    ….</a:t>
            </a:r>
          </a:p>
        </p:txBody>
      </p:sp>
    </p:spTree>
    <p:extLst>
      <p:ext uri="{BB962C8B-B14F-4D97-AF65-F5344CB8AC3E}">
        <p14:creationId xmlns:p14="http://schemas.microsoft.com/office/powerpoint/2010/main" val="4437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71783" y="3938"/>
            <a:ext cx="4663017" cy="6994525"/>
          </a:xfrm>
          <a:prstGeom prst="rect">
            <a:avLst/>
          </a:prstGeom>
        </p:spPr>
      </p:pic>
      <p:sp>
        <p:nvSpPr>
          <p:cNvPr id="7" name="Title 12"/>
          <p:cNvSpPr txBox="1">
            <a:spLocks/>
          </p:cNvSpPr>
          <p:nvPr/>
        </p:nvSpPr>
        <p:spPr>
          <a:xfrm>
            <a:off x="1371336" y="2978536"/>
            <a:ext cx="9316325" cy="1045329"/>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defTabSz="1243259">
              <a:defRPr/>
            </a:pPr>
            <a:r>
              <a:rPr lang="en-US" sz="6528" dirty="0">
                <a:solidFill>
                  <a:srgbClr val="5C2D91"/>
                </a:solidFill>
                <a:latin typeface="Eurostile LT Std Condensed" panose="020B0806030502060204" pitchFamily="34" charset="0"/>
                <a:cs typeface="Segoe UI Semibold" panose="020B0702040204020203" pitchFamily="34" charset="0"/>
              </a:rPr>
              <a:t>“</a:t>
            </a:r>
          </a:p>
          <a:p>
            <a:pPr defTabSz="1243259">
              <a:defRPr/>
            </a:pPr>
            <a:r>
              <a:rPr lang="en-US" sz="3808" dirty="0">
                <a:solidFill>
                  <a:srgbClr val="5C2D91"/>
                </a:solidFill>
                <a:latin typeface="Eurostile LT Std Condensed" panose="020B0806030502060204" pitchFamily="34" charset="0"/>
                <a:cs typeface="Segoe UI Semibold" panose="020B0702040204020203" pitchFamily="34" charset="0"/>
              </a:rPr>
              <a:t>OUR GOAL IS TO </a:t>
            </a:r>
            <a:r>
              <a:rPr lang="en-US" sz="3808" b="1" dirty="0">
                <a:solidFill>
                  <a:srgbClr val="3A96DD"/>
                </a:solidFill>
                <a:latin typeface="Eurostile LT Std Condensed" panose="020B0806030502060204" pitchFamily="34" charset="0"/>
                <a:cs typeface="Segoe UI Semibold" panose="020B0702040204020203" pitchFamily="34" charset="0"/>
              </a:rPr>
              <a:t>DEMOCRATIZE A.I</a:t>
            </a:r>
            <a:r>
              <a:rPr lang="en-US" sz="3808" dirty="0">
                <a:solidFill>
                  <a:srgbClr val="3A96DD"/>
                </a:solidFill>
                <a:latin typeface="Eurostile LT Std Condensed" panose="020B0806030502060204" pitchFamily="34" charset="0"/>
                <a:cs typeface="Segoe UI Semibold" panose="020B0702040204020203" pitchFamily="34" charset="0"/>
              </a:rPr>
              <a:t>.</a:t>
            </a:r>
          </a:p>
          <a:p>
            <a:pPr defTabSz="1243259">
              <a:defRPr/>
            </a:pPr>
            <a:r>
              <a:rPr lang="en-US" sz="3808" dirty="0">
                <a:solidFill>
                  <a:srgbClr val="5C2D91"/>
                </a:solidFill>
                <a:latin typeface="Eurostile LT Std Condensed" panose="020B0806030502060204" pitchFamily="34" charset="0"/>
                <a:cs typeface="Segoe UI Semibold" panose="020B0702040204020203" pitchFamily="34" charset="0"/>
              </a:rPr>
              <a:t>TO EMPOWER EVERY PERSON</a:t>
            </a:r>
          </a:p>
          <a:p>
            <a:pPr defTabSz="1243259">
              <a:defRPr/>
            </a:pPr>
            <a:r>
              <a:rPr lang="en-US" sz="3808" dirty="0">
                <a:solidFill>
                  <a:srgbClr val="5C2D91"/>
                </a:solidFill>
                <a:latin typeface="Eurostile LT Std Condensed" panose="020B0806030502060204" pitchFamily="34" charset="0"/>
                <a:cs typeface="Segoe UI Semibold" panose="020B0702040204020203" pitchFamily="34" charset="0"/>
              </a:rPr>
              <a:t>AND EVERY ORGANIZATION</a:t>
            </a:r>
          </a:p>
          <a:p>
            <a:pPr defTabSz="1243259">
              <a:defRPr/>
            </a:pPr>
            <a:r>
              <a:rPr lang="en-US" sz="3808" dirty="0">
                <a:solidFill>
                  <a:srgbClr val="5C2D91"/>
                </a:solidFill>
                <a:latin typeface="Eurostile LT Std Condensed" panose="020B0806030502060204" pitchFamily="34" charset="0"/>
                <a:cs typeface="Segoe UI Semibold" panose="020B0702040204020203" pitchFamily="34" charset="0"/>
              </a:rPr>
              <a:t>TO </a:t>
            </a:r>
            <a:r>
              <a:rPr lang="en-US" sz="3808" b="1" dirty="0">
                <a:solidFill>
                  <a:srgbClr val="3A96DD"/>
                </a:solidFill>
                <a:latin typeface="Eurostile LT Std Condensed" panose="020B0806030502060204" pitchFamily="34" charset="0"/>
                <a:cs typeface="Segoe UI Semibold" panose="020B0702040204020203" pitchFamily="34" charset="0"/>
              </a:rPr>
              <a:t>ACHIEVE MORE</a:t>
            </a:r>
          </a:p>
          <a:p>
            <a:pPr defTabSz="1243259">
              <a:defRPr/>
            </a:pPr>
            <a:r>
              <a:rPr lang="en-US" sz="6528" dirty="0">
                <a:solidFill>
                  <a:srgbClr val="5C2D91"/>
                </a:solidFill>
                <a:latin typeface="Eurostile LT Std Condensed" panose="020B0806030502060204" pitchFamily="34" charset="0"/>
                <a:cs typeface="Segoe UI Semibold" panose="020B0702040204020203" pitchFamily="34" charset="0"/>
              </a:rPr>
              <a:t>”</a:t>
            </a:r>
          </a:p>
          <a:p>
            <a:pPr defTabSz="1243259">
              <a:defRPr/>
            </a:pPr>
            <a:r>
              <a:rPr lang="en-US" sz="5984" dirty="0">
                <a:solidFill>
                  <a:srgbClr val="5C2D91"/>
                </a:solidFill>
                <a:latin typeface="Eurostile LT Std Condensed" panose="020B0806030502060204" pitchFamily="34" charset="0"/>
                <a:cs typeface="Segoe UI Semibold" panose="020B0702040204020203" pitchFamily="34" charset="0"/>
              </a:rPr>
              <a:t> </a:t>
            </a:r>
          </a:p>
        </p:txBody>
      </p:sp>
      <p:sp>
        <p:nvSpPr>
          <p:cNvPr id="14" name="Rectangle 13"/>
          <p:cNvSpPr/>
          <p:nvPr/>
        </p:nvSpPr>
        <p:spPr>
          <a:xfrm>
            <a:off x="1371335" y="4892386"/>
            <a:ext cx="7391149" cy="510909"/>
          </a:xfrm>
          <a:prstGeom prst="rect">
            <a:avLst/>
          </a:prstGeom>
        </p:spPr>
        <p:txBody>
          <a:bodyPr wrap="square">
            <a:spAutoFit/>
          </a:bodyPr>
          <a:lstStyle/>
          <a:p>
            <a:pPr defTabSz="914340">
              <a:defRPr/>
            </a:pPr>
            <a:r>
              <a:rPr lang="da-DK" sz="2720" b="1" kern="0" dirty="0">
                <a:solidFill>
                  <a:sysClr val="windowText" lastClr="000000"/>
                </a:solidFill>
                <a:latin typeface="Roboto Condensed" panose="02000000000000000000"/>
                <a:cs typeface="Segoe UI Semibold" panose="020B0702040204020203" pitchFamily="34" charset="0"/>
              </a:rPr>
              <a:t>SATYA NADELLA</a:t>
            </a:r>
          </a:p>
        </p:txBody>
      </p:sp>
      <p:grpSp>
        <p:nvGrpSpPr>
          <p:cNvPr id="10" name="Group 9"/>
          <p:cNvGrpSpPr/>
          <p:nvPr/>
        </p:nvGrpSpPr>
        <p:grpSpPr>
          <a:xfrm>
            <a:off x="88" y="5553533"/>
            <a:ext cx="1213913" cy="1549952"/>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spTree>
    <p:extLst>
      <p:ext uri="{BB962C8B-B14F-4D97-AF65-F5344CB8AC3E}">
        <p14:creationId xmlns:p14="http://schemas.microsoft.com/office/powerpoint/2010/main" val="278757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243600" y="617310"/>
            <a:ext cx="7947692" cy="9417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4800" kern="0" dirty="0">
                <a:solidFill>
                  <a:srgbClr val="FFFFFF"/>
                </a:solidFill>
                <a:latin typeface="Segoe UI Light"/>
              </a:rPr>
              <a:t>Microsoft AI</a:t>
            </a:r>
          </a:p>
        </p:txBody>
      </p:sp>
      <p:cxnSp>
        <p:nvCxnSpPr>
          <p:cNvPr id="34" name="Straight Connector 33"/>
          <p:cNvCxnSpPr/>
          <p:nvPr/>
        </p:nvCxnSpPr>
        <p:spPr>
          <a:xfrm>
            <a:off x="884" y="3899893"/>
            <a:ext cx="12433124"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251175" y="4141001"/>
            <a:ext cx="2011138" cy="3808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400" kern="0" spc="50" dirty="0">
                <a:solidFill>
                  <a:srgbClr val="FFFFFF"/>
                </a:solidFill>
                <a:latin typeface="Segoe UI Semilight" panose="020B0402040204020203" pitchFamily="34" charset="0"/>
                <a:cs typeface="Segoe UI Semilight" panose="020B0402040204020203" pitchFamily="34" charset="0"/>
              </a:rPr>
              <a:t>Agent</a:t>
            </a:r>
          </a:p>
        </p:txBody>
      </p:sp>
      <p:sp>
        <p:nvSpPr>
          <p:cNvPr id="40" name="Rectangle 39"/>
          <p:cNvSpPr/>
          <p:nvPr/>
        </p:nvSpPr>
        <p:spPr bwMode="auto">
          <a:xfrm>
            <a:off x="3891643" y="4141001"/>
            <a:ext cx="2011138" cy="3808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400" kern="0" spc="50">
                <a:solidFill>
                  <a:srgbClr val="FFFFFF"/>
                </a:solidFill>
                <a:latin typeface="Segoe UI Semilight" panose="020B0402040204020203" pitchFamily="34" charset="0"/>
                <a:cs typeface="Segoe UI Semilight" panose="020B0402040204020203" pitchFamily="34" charset="0"/>
              </a:rPr>
              <a:t>Applications</a:t>
            </a:r>
          </a:p>
        </p:txBody>
      </p:sp>
      <p:sp>
        <p:nvSpPr>
          <p:cNvPr id="41" name="Rectangle 40"/>
          <p:cNvSpPr/>
          <p:nvPr/>
        </p:nvSpPr>
        <p:spPr bwMode="auto">
          <a:xfrm>
            <a:off x="6532109" y="4141001"/>
            <a:ext cx="2011138" cy="3808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400" kern="0" spc="50" dirty="0">
                <a:solidFill>
                  <a:srgbClr val="FFFFFF"/>
                </a:solidFill>
                <a:latin typeface="Segoe UI Semilight" panose="020B0402040204020203" pitchFamily="34" charset="0"/>
                <a:cs typeface="Segoe UI Semilight" panose="020B0402040204020203" pitchFamily="34" charset="0"/>
              </a:rPr>
              <a:t>Services</a:t>
            </a:r>
          </a:p>
        </p:txBody>
      </p:sp>
      <p:sp>
        <p:nvSpPr>
          <p:cNvPr id="42" name="Rectangle 41"/>
          <p:cNvSpPr/>
          <p:nvPr/>
        </p:nvSpPr>
        <p:spPr bwMode="auto">
          <a:xfrm>
            <a:off x="9172577" y="4141001"/>
            <a:ext cx="2011138" cy="3808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400" kern="0" spc="50" dirty="0">
                <a:solidFill>
                  <a:srgbClr val="FFFFFF"/>
                </a:solidFill>
                <a:latin typeface="Segoe UI Semilight" panose="020B0402040204020203" pitchFamily="34" charset="0"/>
                <a:cs typeface="Segoe UI Semilight" panose="020B0402040204020203" pitchFamily="34" charset="0"/>
              </a:rPr>
              <a:t>Infrastructure</a:t>
            </a:r>
          </a:p>
        </p:txBody>
      </p:sp>
      <p:sp>
        <p:nvSpPr>
          <p:cNvPr id="35" name="Oval 34"/>
          <p:cNvSpPr/>
          <p:nvPr/>
        </p:nvSpPr>
        <p:spPr bwMode="auto">
          <a:xfrm>
            <a:off x="2193262" y="3836410"/>
            <a:ext cx="126966" cy="1269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43" name="Group 42"/>
          <p:cNvGrpSpPr/>
          <p:nvPr/>
        </p:nvGrpSpPr>
        <p:grpSpPr>
          <a:xfrm>
            <a:off x="1977984" y="2892271"/>
            <a:ext cx="557522" cy="557522"/>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38" name="Oval 37"/>
          <p:cNvSpPr/>
          <p:nvPr/>
        </p:nvSpPr>
        <p:spPr bwMode="auto">
          <a:xfrm>
            <a:off x="10114662" y="3836410"/>
            <a:ext cx="126966" cy="1269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46" name="Group 45"/>
          <p:cNvGrpSpPr/>
          <p:nvPr/>
        </p:nvGrpSpPr>
        <p:grpSpPr>
          <a:xfrm>
            <a:off x="9943146" y="2951699"/>
            <a:ext cx="470001" cy="438665"/>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1"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sp>
        <p:nvSpPr>
          <p:cNvPr id="36" name="Oval 35"/>
          <p:cNvSpPr/>
          <p:nvPr/>
        </p:nvSpPr>
        <p:spPr bwMode="auto">
          <a:xfrm>
            <a:off x="4833729" y="3836410"/>
            <a:ext cx="126966" cy="1269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53" name="Group 14"/>
          <p:cNvGrpSpPr>
            <a:grpSpLocks noChangeAspect="1"/>
          </p:cNvGrpSpPr>
          <p:nvPr/>
        </p:nvGrpSpPr>
        <p:grpSpPr bwMode="auto">
          <a:xfrm>
            <a:off x="4766842" y="2969700"/>
            <a:ext cx="260742" cy="402664"/>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5"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6"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58"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sp>
        <p:nvSpPr>
          <p:cNvPr id="37" name="Oval 36"/>
          <p:cNvSpPr/>
          <p:nvPr/>
        </p:nvSpPr>
        <p:spPr bwMode="auto">
          <a:xfrm>
            <a:off x="7474195" y="3836410"/>
            <a:ext cx="126966" cy="1269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61" name="Group 27"/>
          <p:cNvGrpSpPr>
            <a:grpSpLocks noChangeAspect="1"/>
          </p:cNvGrpSpPr>
          <p:nvPr/>
        </p:nvGrpSpPr>
        <p:grpSpPr bwMode="auto">
          <a:xfrm>
            <a:off x="7323834" y="2980170"/>
            <a:ext cx="427688" cy="381723"/>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4"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sp>
        <p:nvSpPr>
          <p:cNvPr id="565" name="Rectangle 564"/>
          <p:cNvSpPr/>
          <p:nvPr/>
        </p:nvSpPr>
        <p:spPr bwMode="auto">
          <a:xfrm>
            <a:off x="2293535" y="1296970"/>
            <a:ext cx="7947692" cy="9417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400" kern="0" spc="30" dirty="0">
                <a:solidFill>
                  <a:srgbClr val="FFFFFF"/>
                </a:solidFill>
                <a:latin typeface="Segoe UI Semilight" panose="020B0402040204020203" pitchFamily="34" charset="0"/>
                <a:cs typeface="Segoe UI Semilight" panose="020B0402040204020203" pitchFamily="34" charset="0"/>
              </a:rPr>
              <a:t>For every person and every organization</a:t>
            </a:r>
          </a:p>
        </p:txBody>
      </p:sp>
    </p:spTree>
    <p:extLst>
      <p:ext uri="{BB962C8B-B14F-4D97-AF65-F5344CB8AC3E}">
        <p14:creationId xmlns:p14="http://schemas.microsoft.com/office/powerpoint/2010/main" val="233022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984463" y="1683255"/>
            <a:ext cx="457080" cy="407956"/>
            <a:chOff x="3810" y="2105"/>
            <a:chExt cx="214" cy="191"/>
          </a:xfrm>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67"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cxnSp>
        <p:nvCxnSpPr>
          <p:cNvPr id="53" name="Straight Connector 52"/>
          <p:cNvCxnSpPr/>
          <p:nvPr/>
        </p:nvCxnSpPr>
        <p:spPr>
          <a:xfrm>
            <a:off x="884" y="2523847"/>
            <a:ext cx="12433124"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6149520" y="2460365"/>
            <a:ext cx="126966" cy="1269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5" name="Rectangle 84"/>
          <p:cNvSpPr/>
          <p:nvPr/>
        </p:nvSpPr>
        <p:spPr bwMode="auto">
          <a:xfrm>
            <a:off x="4085940" y="2990926"/>
            <a:ext cx="4269056" cy="3808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3999" kern="0" dirty="0">
                <a:solidFill>
                  <a:srgbClr val="FFFFFF"/>
                </a:solidFill>
                <a:latin typeface="Segoe UI Light"/>
                <a:cs typeface="Segoe UI Semilight" panose="020B0402040204020203" pitchFamily="34" charset="0"/>
              </a:rPr>
              <a:t>Services</a:t>
            </a:r>
          </a:p>
        </p:txBody>
      </p:sp>
      <p:sp>
        <p:nvSpPr>
          <p:cNvPr id="87" name="Rectangle 86"/>
          <p:cNvSpPr/>
          <p:nvPr/>
        </p:nvSpPr>
        <p:spPr bwMode="auto">
          <a:xfrm>
            <a:off x="5316540" y="4765353"/>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Bot Framework</a:t>
            </a:r>
          </a:p>
        </p:txBody>
      </p:sp>
      <p:sp>
        <p:nvSpPr>
          <p:cNvPr id="88" name="Rectangle 87"/>
          <p:cNvSpPr/>
          <p:nvPr/>
        </p:nvSpPr>
        <p:spPr bwMode="auto">
          <a:xfrm>
            <a:off x="5316540" y="4202313"/>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67739" y="2465180"/>
            <a:ext cx="126966" cy="126966"/>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90" name="Group 89"/>
          <p:cNvGrpSpPr/>
          <p:nvPr/>
        </p:nvGrpSpPr>
        <p:grpSpPr>
          <a:xfrm>
            <a:off x="652461" y="1569524"/>
            <a:ext cx="557522" cy="557522"/>
            <a:chOff x="1990795" y="2892107"/>
            <a:chExt cx="557672" cy="557672"/>
          </a:xfrm>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rgbClr val="BFBFB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BFBFBF">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93" name="Oval 92"/>
          <p:cNvSpPr/>
          <p:nvPr/>
        </p:nvSpPr>
        <p:spPr bwMode="auto">
          <a:xfrm>
            <a:off x="8789140" y="2465180"/>
            <a:ext cx="126966" cy="126966"/>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94" name="Group 93"/>
          <p:cNvGrpSpPr/>
          <p:nvPr/>
        </p:nvGrpSpPr>
        <p:grpSpPr>
          <a:xfrm>
            <a:off x="8617623" y="1677437"/>
            <a:ext cx="470001" cy="438665"/>
            <a:chOff x="2028485" y="5305924"/>
            <a:chExt cx="546628" cy="510184"/>
          </a:xfrm>
        </p:grpSpPr>
        <p:sp>
          <p:nvSpPr>
            <p:cNvPr id="95" name="Rectangle 37"/>
            <p:cNvSpPr>
              <a:spLocks noChangeArrowheads="1"/>
            </p:cNvSpPr>
            <p:nvPr/>
          </p:nvSpPr>
          <p:spPr bwMode="auto">
            <a:xfrm>
              <a:off x="2219269" y="5305924"/>
              <a:ext cx="162917" cy="160772"/>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96" name="Rectangle 38"/>
            <p:cNvSpPr>
              <a:spLocks noChangeArrowheads="1"/>
            </p:cNvSpPr>
            <p:nvPr/>
          </p:nvSpPr>
          <p:spPr bwMode="auto">
            <a:xfrm>
              <a:off x="2028485" y="5657479"/>
              <a:ext cx="160773" cy="158629"/>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97" name="Rectangle 39"/>
            <p:cNvSpPr>
              <a:spLocks noChangeArrowheads="1"/>
            </p:cNvSpPr>
            <p:nvPr/>
          </p:nvSpPr>
          <p:spPr bwMode="auto">
            <a:xfrm>
              <a:off x="2412196" y="5657479"/>
              <a:ext cx="162917" cy="158629"/>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98" name="Line 40"/>
            <p:cNvSpPr>
              <a:spLocks noChangeShapeType="1"/>
            </p:cNvSpPr>
            <p:nvPr/>
          </p:nvSpPr>
          <p:spPr bwMode="auto">
            <a:xfrm flipH="1" flipV="1">
              <a:off x="2345744" y="5470984"/>
              <a:ext cx="102895" cy="182209"/>
            </a:xfrm>
            <a:prstGeom prst="line">
              <a:avLst/>
            </a:prstGeom>
            <a:noFill/>
            <a:ln w="19050">
              <a:solidFill>
                <a:schemeClr val="bg1">
                  <a:lumMod val="7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02" name="Line 41"/>
            <p:cNvSpPr>
              <a:spLocks noChangeShapeType="1"/>
            </p:cNvSpPr>
            <p:nvPr/>
          </p:nvSpPr>
          <p:spPr bwMode="auto">
            <a:xfrm>
              <a:off x="2187114" y="5734650"/>
              <a:ext cx="225082" cy="0"/>
            </a:xfrm>
            <a:prstGeom prst="line">
              <a:avLst/>
            </a:prstGeom>
            <a:noFill/>
            <a:ln w="19050">
              <a:solidFill>
                <a:schemeClr val="bg1">
                  <a:lumMod val="7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03" name="Line 42"/>
            <p:cNvSpPr>
              <a:spLocks noChangeShapeType="1"/>
            </p:cNvSpPr>
            <p:nvPr/>
          </p:nvSpPr>
          <p:spPr bwMode="auto">
            <a:xfrm flipH="1">
              <a:off x="2152816" y="5470984"/>
              <a:ext cx="102895" cy="182209"/>
            </a:xfrm>
            <a:prstGeom prst="line">
              <a:avLst/>
            </a:prstGeom>
            <a:noFill/>
            <a:ln w="19050">
              <a:solidFill>
                <a:schemeClr val="bg1">
                  <a:lumMod val="7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sp>
        <p:nvSpPr>
          <p:cNvPr id="104" name="Oval 103"/>
          <p:cNvSpPr/>
          <p:nvPr/>
        </p:nvSpPr>
        <p:spPr bwMode="auto">
          <a:xfrm>
            <a:off x="3508206" y="2465180"/>
            <a:ext cx="126966" cy="126966"/>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05" name="Group 14"/>
          <p:cNvGrpSpPr>
            <a:grpSpLocks noChangeAspect="1"/>
          </p:cNvGrpSpPr>
          <p:nvPr/>
        </p:nvGrpSpPr>
        <p:grpSpPr bwMode="auto">
          <a:xfrm>
            <a:off x="3441319" y="1695437"/>
            <a:ext cx="260742" cy="402664"/>
            <a:chOff x="2912" y="2002"/>
            <a:chExt cx="158" cy="244"/>
          </a:xfrm>
        </p:grpSpPr>
        <p:sp>
          <p:nvSpPr>
            <p:cNvPr id="106" name="Rectangle 15"/>
            <p:cNvSpPr>
              <a:spLocks noChangeArrowheads="1"/>
            </p:cNvSpPr>
            <p:nvPr/>
          </p:nvSpPr>
          <p:spPr bwMode="auto">
            <a:xfrm>
              <a:off x="2912" y="2002"/>
              <a:ext cx="67" cy="65"/>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07" name="Rectangle 16"/>
            <p:cNvSpPr>
              <a:spLocks noChangeArrowheads="1"/>
            </p:cNvSpPr>
            <p:nvPr/>
          </p:nvSpPr>
          <p:spPr bwMode="auto">
            <a:xfrm>
              <a:off x="3004" y="2002"/>
              <a:ext cx="66" cy="65"/>
            </a:xfrm>
            <a:prstGeom prst="rect">
              <a:avLst/>
            </a:prstGeom>
            <a:solidFill>
              <a:schemeClr val="bg1">
                <a:lumMod val="75000"/>
              </a:schemeClr>
            </a:solidFill>
            <a:ln w="19050">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08" name="Rectangle 17"/>
            <p:cNvSpPr>
              <a:spLocks noChangeArrowheads="1"/>
            </p:cNvSpPr>
            <p:nvPr/>
          </p:nvSpPr>
          <p:spPr bwMode="auto">
            <a:xfrm>
              <a:off x="2912" y="2180"/>
              <a:ext cx="67" cy="66"/>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09" name="Rectangle 18"/>
            <p:cNvSpPr>
              <a:spLocks noChangeArrowheads="1"/>
            </p:cNvSpPr>
            <p:nvPr/>
          </p:nvSpPr>
          <p:spPr bwMode="auto">
            <a:xfrm>
              <a:off x="2912" y="2091"/>
              <a:ext cx="158" cy="66"/>
            </a:xfrm>
            <a:prstGeom prst="rect">
              <a:avLst/>
            </a:prstGeom>
            <a:noFill/>
            <a:ln w="19050">
              <a:solidFill>
                <a:schemeClr val="bg1">
                  <a:lumMod val="7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grpSp>
        <p:nvGrpSpPr>
          <p:cNvPr id="111" name="Group 110"/>
          <p:cNvGrpSpPr/>
          <p:nvPr/>
        </p:nvGrpSpPr>
        <p:grpSpPr>
          <a:xfrm>
            <a:off x="274653" y="1291587"/>
            <a:ext cx="12159356" cy="1028388"/>
            <a:chOff x="273842" y="1266321"/>
            <a:chExt cx="12162634" cy="1028664"/>
          </a:xfrm>
        </p:grpSpPr>
        <p:sp>
          <p:nvSpPr>
            <p:cNvPr id="112" name="Rectangle 111"/>
            <p:cNvSpPr/>
            <p:nvPr/>
          </p:nvSpPr>
          <p:spPr bwMode="auto">
            <a:xfrm>
              <a:off x="273842" y="1266321"/>
              <a:ext cx="5438140" cy="99060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113" name="Rectangle 112"/>
            <p:cNvSpPr/>
            <p:nvPr/>
          </p:nvSpPr>
          <p:spPr bwMode="auto">
            <a:xfrm>
              <a:off x="6791012" y="1304385"/>
              <a:ext cx="5645464" cy="990600"/>
            </a:xfrm>
            <a:prstGeom prst="rect">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36" name="Rectangle 35"/>
          <p:cNvSpPr/>
          <p:nvPr/>
        </p:nvSpPr>
        <p:spPr bwMode="auto">
          <a:xfrm>
            <a:off x="5316540" y="6471986"/>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Cognitive Toolkit</a:t>
            </a:r>
          </a:p>
        </p:txBody>
      </p:sp>
      <p:sp>
        <p:nvSpPr>
          <p:cNvPr id="37" name="Rectangle 36"/>
          <p:cNvSpPr/>
          <p:nvPr/>
        </p:nvSpPr>
        <p:spPr bwMode="auto">
          <a:xfrm>
            <a:off x="5316540" y="3639273"/>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Cortana Intelligence</a:t>
            </a:r>
          </a:p>
        </p:txBody>
      </p:sp>
      <p:sp>
        <p:nvSpPr>
          <p:cNvPr id="38" name="Rectangle 37"/>
          <p:cNvSpPr/>
          <p:nvPr/>
        </p:nvSpPr>
        <p:spPr bwMode="auto">
          <a:xfrm>
            <a:off x="5316540" y="5566532"/>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Cortana Devices SDK</a:t>
            </a:r>
          </a:p>
          <a:p>
            <a:pPr defTabSz="932200" fontAlgn="base">
              <a:spcBef>
                <a:spcPct val="0"/>
              </a:spcBef>
              <a:spcAft>
                <a:spcPct val="0"/>
              </a:spcAft>
              <a:defRPr/>
            </a:pPr>
            <a:endParaRPr lang="en-US" sz="2400" kern="0" dirty="0">
              <a:solidFill>
                <a:srgbClr val="FFFFFF"/>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BE8D2F6A-E210-4092-B272-1018239C439B}"/>
              </a:ext>
            </a:extLst>
          </p:cNvPr>
          <p:cNvSpPr/>
          <p:nvPr/>
        </p:nvSpPr>
        <p:spPr bwMode="auto">
          <a:xfrm>
            <a:off x="5316540" y="6116331"/>
            <a:ext cx="5638496" cy="34241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2400" kern="0" dirty="0">
                <a:solidFill>
                  <a:srgbClr val="FFFFFF"/>
                </a:solidFill>
                <a:latin typeface="Segoe UI Semilight" panose="020B0402040204020203" pitchFamily="34" charset="0"/>
                <a:cs typeface="Segoe UI Semilight" panose="020B0402040204020203" pitchFamily="34" charset="0"/>
              </a:rPr>
              <a:t>Cortana Skills Kit SDK</a:t>
            </a:r>
          </a:p>
          <a:p>
            <a:pPr defTabSz="932200" fontAlgn="base">
              <a:spcBef>
                <a:spcPct val="0"/>
              </a:spcBef>
              <a:spcAft>
                <a:spcPct val="0"/>
              </a:spcAft>
              <a:defRPr/>
            </a:pPr>
            <a:endParaRPr lang="en-US" sz="2400" kern="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8" y="5553533"/>
            <a:ext cx="1213913" cy="1549952"/>
            <a:chOff x="200024" y="3519768"/>
            <a:chExt cx="1208151" cy="1542595"/>
          </a:xfrm>
        </p:grpSpPr>
        <p:sp>
          <p:nvSpPr>
            <p:cNvPr id="37"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38"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sp>
          <p:nvSpPr>
            <p:cNvPr id="39"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GB" sz="2448" kern="0">
                <a:solidFill>
                  <a:srgbClr val="505050"/>
                </a:solidFill>
                <a:latin typeface="Segoe UI"/>
              </a:endParaRPr>
            </a:p>
          </p:txBody>
        </p:sp>
      </p:grpSp>
      <p:pic>
        <p:nvPicPr>
          <p:cNvPr id="40" name="Picture 39"/>
          <p:cNvPicPr>
            <a:picLocks noChangeAspect="1"/>
          </p:cNvPicPr>
          <p:nvPr/>
        </p:nvPicPr>
        <p:blipFill>
          <a:blip r:embed="rId3"/>
          <a:stretch>
            <a:fillRect/>
          </a:stretch>
        </p:blipFill>
        <p:spPr>
          <a:xfrm>
            <a:off x="362251" y="368443"/>
            <a:ext cx="1559874" cy="326248"/>
          </a:xfrm>
          <a:prstGeom prst="rect">
            <a:avLst/>
          </a:prstGeom>
        </p:spPr>
      </p:pic>
      <p:sp>
        <p:nvSpPr>
          <p:cNvPr id="8" name="Title 4"/>
          <p:cNvSpPr txBox="1">
            <a:spLocks/>
          </p:cNvSpPr>
          <p:nvPr/>
        </p:nvSpPr>
        <p:spPr>
          <a:xfrm>
            <a:off x="1" y="1430268"/>
            <a:ext cx="12187272" cy="5167127"/>
          </a:xfrm>
          <a:prstGeom prst="rect">
            <a:avLst/>
          </a:prstGeom>
        </p:spPr>
        <p:txBody>
          <a:bodyPr/>
          <a:lstStyle>
            <a:lvl1pPr algn="l" defTabSz="685705" rtl="0" eaLnBrk="1" latinLnBrk="0" hangingPunct="1">
              <a:lnSpc>
                <a:spcPct val="90000"/>
              </a:lnSpc>
              <a:spcBef>
                <a:spcPct val="0"/>
              </a:spcBef>
              <a:buNone/>
              <a:defRPr sz="3299" kern="1200">
                <a:solidFill>
                  <a:schemeClr val="tx1"/>
                </a:solidFill>
                <a:latin typeface="+mj-lt"/>
                <a:ea typeface="+mj-ea"/>
                <a:cs typeface="+mj-cs"/>
              </a:defRPr>
            </a:lvl1pPr>
          </a:lstStyle>
          <a:p>
            <a:pPr algn="ctr" defTabSz="932490"/>
            <a:r>
              <a:rPr lang="en-GB" sz="8975" dirty="0">
                <a:solidFill>
                  <a:srgbClr val="FFFFFF"/>
                </a:solidFill>
                <a:latin typeface="Eurostile LT Std Condensed" panose="020B0806030502060204" pitchFamily="34" charset="0"/>
              </a:rPr>
              <a:t>Are </a:t>
            </a:r>
            <a:r>
              <a:rPr lang="en-GB" sz="16600" b="1" dirty="0">
                <a:latin typeface="Eurostile LT Std Condensed" panose="020B0806030502060204" pitchFamily="34" charset="0"/>
              </a:rPr>
              <a:t>you</a:t>
            </a:r>
            <a:r>
              <a:rPr lang="en-GB" sz="8975" dirty="0">
                <a:solidFill>
                  <a:srgbClr val="FFFFFF"/>
                </a:solidFill>
                <a:latin typeface="Eurostile LT Std Condensed" panose="020B0806030502060204" pitchFamily="34" charset="0"/>
              </a:rPr>
              <a:t> a Lazy Developer?</a:t>
            </a:r>
          </a:p>
          <a:p>
            <a:pPr defTabSz="932490"/>
            <a:r>
              <a:rPr lang="en-GB" sz="12000" b="1" dirty="0">
                <a:solidFill>
                  <a:srgbClr val="FFFFFF"/>
                </a:solidFill>
                <a:latin typeface="Eurostile LT Std Condensed" panose="020B0806030502060204" pitchFamily="34" charset="0"/>
              </a:rPr>
              <a:t> NO, </a:t>
            </a:r>
            <a:r>
              <a:rPr lang="en-GB" sz="9600" b="1" dirty="0">
                <a:solidFill>
                  <a:srgbClr val="FFFFFF"/>
                </a:solidFill>
                <a:latin typeface="Eurostile LT Std Condensed" panose="020B0806030502060204" pitchFamily="34" charset="0"/>
              </a:rPr>
              <a:t>it’s all about efficiency</a:t>
            </a:r>
            <a:endParaRPr lang="en-GB" sz="8975" dirty="0">
              <a:solidFill>
                <a:srgbClr val="FFFFFF"/>
              </a:solidFill>
              <a:latin typeface="Eurostile LT Std Condensed" panose="020B0806030502060204" pitchFamily="34" charset="0"/>
            </a:endParaRPr>
          </a:p>
        </p:txBody>
      </p:sp>
    </p:spTree>
    <p:extLst>
      <p:ext uri="{BB962C8B-B14F-4D97-AF65-F5344CB8AC3E}">
        <p14:creationId xmlns:p14="http://schemas.microsoft.com/office/powerpoint/2010/main" val="1036095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0" y="2638667"/>
            <a:ext cx="12434711" cy="435536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Title 1"/>
          <p:cNvSpPr txBox="1">
            <a:spLocks/>
          </p:cNvSpPr>
          <p:nvPr/>
        </p:nvSpPr>
        <p:spPr>
          <a:xfrm>
            <a:off x="2007239" y="-64"/>
            <a:ext cx="8509625" cy="917314"/>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293" fontAlgn="base">
              <a:lnSpc>
                <a:spcPct val="95000"/>
              </a:lnSpc>
              <a:spcAft>
                <a:spcPts val="1199"/>
              </a:spcAft>
              <a:defRPr/>
            </a:pPr>
            <a:r>
              <a:rPr lang="en-US" sz="4799" spc="-100" dirty="0">
                <a:gradFill>
                  <a:gsLst>
                    <a:gs pos="24479">
                      <a:srgbClr val="505050"/>
                    </a:gs>
                    <a:gs pos="94000">
                      <a:srgbClr val="505050"/>
                    </a:gs>
                  </a:gsLst>
                  <a:lin ang="5400000" scaled="1"/>
                </a:gradFill>
                <a:latin typeface="Segoe UI Semibold" panose="020B0702040204020203" pitchFamily="34" charset="0"/>
                <a:cs typeface="Segoe UI Semibold" panose="020B0702040204020203" pitchFamily="34" charset="0"/>
              </a:rPr>
              <a:t>Azure Cognitive Services</a:t>
            </a:r>
          </a:p>
        </p:txBody>
      </p:sp>
      <p:sp>
        <p:nvSpPr>
          <p:cNvPr id="2" name="Rectangle 1"/>
          <p:cNvSpPr/>
          <p:nvPr/>
        </p:nvSpPr>
        <p:spPr bwMode="auto">
          <a:xfrm>
            <a:off x="90" y="5415008"/>
            <a:ext cx="12434711" cy="1579021"/>
          </a:xfrm>
          <a:prstGeom prst="rect">
            <a:avLst/>
          </a:prstGeom>
          <a:solidFill>
            <a:srgbClr val="1818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p:cNvSpPr/>
          <p:nvPr/>
        </p:nvSpPr>
        <p:spPr>
          <a:xfrm>
            <a:off x="606201" y="5466633"/>
            <a:ext cx="1816434" cy="440786"/>
          </a:xfrm>
          <a:prstGeom prst="rect">
            <a:avLst/>
          </a:prstGeom>
        </p:spPr>
        <p:txBody>
          <a:bodyPr wrap="square" lIns="182828" tIns="146262" rIns="182828" bIns="146262">
            <a:spAutoFit/>
          </a:bodyPr>
          <a:lstStyle/>
          <a:p>
            <a:pPr defTabSz="914049">
              <a:lnSpc>
                <a:spcPct val="90000"/>
              </a:lnSpc>
            </a:pPr>
            <a:r>
              <a:rPr lang="en-US" sz="1049" b="1" kern="0" spc="100"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0" name="Rectangle 49"/>
          <p:cNvSpPr/>
          <p:nvPr/>
        </p:nvSpPr>
        <p:spPr>
          <a:xfrm>
            <a:off x="7565995" y="5466633"/>
            <a:ext cx="2094348" cy="440786"/>
          </a:xfrm>
          <a:prstGeom prst="rect">
            <a:avLst/>
          </a:prstGeom>
        </p:spPr>
        <p:txBody>
          <a:bodyPr wrap="square" lIns="182828" tIns="146262" rIns="182828" bIns="146262">
            <a:spAutoFit/>
          </a:bodyPr>
          <a:lstStyle/>
          <a:p>
            <a:pPr defTabSz="914049">
              <a:lnSpc>
                <a:spcPct val="90000"/>
              </a:lnSpc>
            </a:pPr>
            <a:r>
              <a:rPr lang="en-US" sz="1049" b="1" kern="0" spc="100"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1" name="Rectangle 50"/>
          <p:cNvSpPr/>
          <p:nvPr/>
        </p:nvSpPr>
        <p:spPr>
          <a:xfrm>
            <a:off x="9511583" y="5466633"/>
            <a:ext cx="2010563" cy="440786"/>
          </a:xfrm>
          <a:prstGeom prst="rect">
            <a:avLst/>
          </a:prstGeom>
        </p:spPr>
        <p:txBody>
          <a:bodyPr wrap="square" lIns="182828" tIns="146262" rIns="182828" bIns="146262">
            <a:spAutoFit/>
          </a:bodyPr>
          <a:lstStyle/>
          <a:p>
            <a:pPr defTabSz="914049">
              <a:lnSpc>
                <a:spcPct val="90000"/>
              </a:lnSpc>
            </a:pPr>
            <a:r>
              <a:rPr lang="en-US" sz="1049" b="1" kern="0" spc="100"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p>
        </p:txBody>
      </p:sp>
      <p:sp>
        <p:nvSpPr>
          <p:cNvPr id="52" name="Rectangle 51"/>
          <p:cNvSpPr/>
          <p:nvPr/>
        </p:nvSpPr>
        <p:spPr>
          <a:xfrm>
            <a:off x="606201" y="5636087"/>
            <a:ext cx="1816434" cy="516821"/>
          </a:xfrm>
          <a:prstGeom prst="rect">
            <a:avLst/>
          </a:prstGeom>
        </p:spPr>
        <p:txBody>
          <a:bodyPr wrap="square" lIns="182828" tIns="146262" rIns="182828" bIns="146262">
            <a:spAutoFit/>
          </a:bodyPr>
          <a:lstStyle/>
          <a:p>
            <a:pPr defTabSz="914049">
              <a:lnSpc>
                <a:spcPct val="90000"/>
              </a:lnSpc>
            </a:pPr>
            <a:r>
              <a:rPr lang="en-US" sz="1598"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3" name="Rectangle 52"/>
          <p:cNvSpPr/>
          <p:nvPr/>
        </p:nvSpPr>
        <p:spPr>
          <a:xfrm>
            <a:off x="7565995" y="5636087"/>
            <a:ext cx="2094348" cy="516821"/>
          </a:xfrm>
          <a:prstGeom prst="rect">
            <a:avLst/>
          </a:prstGeom>
        </p:spPr>
        <p:txBody>
          <a:bodyPr wrap="square" lIns="182828" tIns="146262" rIns="182828" bIns="146262">
            <a:spAutoFit/>
          </a:bodyPr>
          <a:lstStyle/>
          <a:p>
            <a:pPr defTabSz="914049">
              <a:lnSpc>
                <a:spcPct val="90000"/>
              </a:lnSpc>
            </a:pPr>
            <a:r>
              <a:rPr lang="en-US" sz="1598"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4" name="Rectangle 53"/>
          <p:cNvSpPr/>
          <p:nvPr/>
        </p:nvSpPr>
        <p:spPr>
          <a:xfrm>
            <a:off x="9511583" y="5636087"/>
            <a:ext cx="2010563" cy="516821"/>
          </a:xfrm>
          <a:prstGeom prst="rect">
            <a:avLst/>
          </a:prstGeom>
        </p:spPr>
        <p:txBody>
          <a:bodyPr wrap="square" lIns="182828" tIns="146262" rIns="182828" bIns="146262">
            <a:spAutoFit/>
          </a:bodyPr>
          <a:lstStyle/>
          <a:p>
            <a:pPr defTabSz="914049">
              <a:lnSpc>
                <a:spcPct val="90000"/>
              </a:lnSpc>
            </a:pPr>
            <a:r>
              <a:rPr lang="en-US" sz="1598"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5" name="Rectangle 54"/>
          <p:cNvSpPr/>
          <p:nvPr/>
        </p:nvSpPr>
        <p:spPr>
          <a:xfrm>
            <a:off x="2928342" y="5636086"/>
            <a:ext cx="1095128" cy="521130"/>
          </a:xfrm>
          <a:prstGeom prst="rect">
            <a:avLst/>
          </a:prstGeom>
        </p:spPr>
        <p:txBody>
          <a:bodyPr wrap="none" lIns="182828" tIns="146262" rIns="182828" bIns="146262">
            <a:spAutoFit/>
          </a:bodyPr>
          <a:lstStyle/>
          <a:p>
            <a:pPr defTabSz="894644">
              <a:lnSpc>
                <a:spcPct val="90000"/>
              </a:lnSpc>
              <a:spcAft>
                <a:spcPts val="1799"/>
              </a:spcAft>
              <a:defRPr/>
            </a:pPr>
            <a:r>
              <a:rPr lang="en-US" sz="1598"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a:t>
            </a:r>
          </a:p>
        </p:txBody>
      </p:sp>
      <p:sp>
        <p:nvSpPr>
          <p:cNvPr id="56" name="Rectangle 55"/>
          <p:cNvSpPr/>
          <p:nvPr/>
        </p:nvSpPr>
        <p:spPr>
          <a:xfrm>
            <a:off x="5259599" y="5636087"/>
            <a:ext cx="1858419" cy="516821"/>
          </a:xfrm>
          <a:prstGeom prst="rect">
            <a:avLst/>
          </a:prstGeom>
        </p:spPr>
        <p:txBody>
          <a:bodyPr wrap="square" lIns="182828" tIns="146262" rIns="182828" bIns="146262">
            <a:spAutoFit/>
          </a:bodyPr>
          <a:lstStyle/>
          <a:p>
            <a:pPr defTabSz="914049">
              <a:lnSpc>
                <a:spcPct val="90000"/>
              </a:lnSpc>
            </a:pPr>
            <a:r>
              <a:rPr lang="en-US" sz="1598"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Custom </a:t>
            </a:r>
          </a:p>
        </p:txBody>
      </p:sp>
      <p:sp>
        <p:nvSpPr>
          <p:cNvPr id="57" name="Rectangle 56"/>
          <p:cNvSpPr/>
          <p:nvPr/>
        </p:nvSpPr>
        <p:spPr>
          <a:xfrm>
            <a:off x="606201" y="5911703"/>
            <a:ext cx="2153537" cy="544645"/>
          </a:xfrm>
          <a:prstGeom prst="rect">
            <a:avLst/>
          </a:prstGeom>
        </p:spPr>
        <p:txBody>
          <a:bodyPr wrap="square" lIns="182828" tIns="146262" rIns="182828" bIns="146262">
            <a:spAutoFit/>
          </a:bodyPr>
          <a:lstStyle/>
          <a:p>
            <a:pPr defTabSz="914049">
              <a:lnSpc>
                <a:spcPct val="90000"/>
              </a:lnSpc>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 Service</a:t>
            </a:r>
            <a:endParaRPr lang="en-US" sz="1599"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9" name="Rectangle 58"/>
          <p:cNvSpPr/>
          <p:nvPr/>
        </p:nvSpPr>
        <p:spPr>
          <a:xfrm>
            <a:off x="7565995" y="5911703"/>
            <a:ext cx="2094348" cy="544645"/>
          </a:xfrm>
          <a:prstGeom prst="rect">
            <a:avLst/>
          </a:prstGeom>
        </p:spPr>
        <p:txBody>
          <a:bodyPr wrap="square" lIns="182828" tIns="146262" rIns="182828" bIns="146262">
            <a:spAutoFit/>
          </a:bodyPr>
          <a:lstStyle/>
          <a:p>
            <a:pPr defTabSz="914049">
              <a:lnSpc>
                <a:spcPct val="90000"/>
              </a:lnSpc>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Search </a:t>
            </a:r>
          </a:p>
        </p:txBody>
      </p:sp>
      <p:sp>
        <p:nvSpPr>
          <p:cNvPr id="60" name="Rectangle 59"/>
          <p:cNvSpPr/>
          <p:nvPr/>
        </p:nvSpPr>
        <p:spPr>
          <a:xfrm>
            <a:off x="9511583" y="5911703"/>
            <a:ext cx="2648619" cy="544645"/>
          </a:xfrm>
          <a:prstGeom prst="rect">
            <a:avLst/>
          </a:prstGeom>
        </p:spPr>
        <p:txBody>
          <a:bodyPr wrap="square" lIns="182828" tIns="146262" rIns="182828" bIns="146262">
            <a:spAutoFit/>
          </a:bodyPr>
          <a:lstStyle/>
          <a:p>
            <a:pPr defTabSz="914049">
              <a:lnSpc>
                <a:spcPct val="90000"/>
              </a:lnSpc>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Decision Service</a:t>
            </a:r>
            <a:endParaRPr lang="en-US" sz="1599"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1" name="Rectangle 60"/>
          <p:cNvSpPr/>
          <p:nvPr/>
        </p:nvSpPr>
        <p:spPr>
          <a:xfrm>
            <a:off x="2928343" y="5911705"/>
            <a:ext cx="1863538" cy="803904"/>
          </a:xfrm>
          <a:prstGeom prst="rect">
            <a:avLst/>
          </a:prstGeom>
        </p:spPr>
        <p:txBody>
          <a:bodyPr wrap="none" lIns="182828" tIns="146262" rIns="182828" bIns="146262">
            <a:spAutoFit/>
          </a:bodyPr>
          <a:lstStyle/>
          <a:p>
            <a:pPr defTabSz="894644">
              <a:lnSpc>
                <a:spcPct val="90000"/>
              </a:lnSpc>
              <a:spcAft>
                <a:spcPts val="1799"/>
              </a:spcAft>
              <a:defRPr/>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Language </a:t>
            </a:r>
            <a:b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Understanding</a:t>
            </a:r>
          </a:p>
        </p:txBody>
      </p:sp>
      <p:sp>
        <p:nvSpPr>
          <p:cNvPr id="63" name="Rectangle 62"/>
          <p:cNvSpPr/>
          <p:nvPr/>
        </p:nvSpPr>
        <p:spPr>
          <a:xfrm>
            <a:off x="5259598" y="5911703"/>
            <a:ext cx="2273704" cy="544645"/>
          </a:xfrm>
          <a:prstGeom prst="rect">
            <a:avLst/>
          </a:prstGeom>
        </p:spPr>
        <p:txBody>
          <a:bodyPr wrap="square" lIns="182828" tIns="146262" rIns="182828" bIns="146262">
            <a:spAutoFit/>
          </a:bodyPr>
          <a:lstStyle/>
          <a:p>
            <a:pPr defTabSz="914049">
              <a:lnSpc>
                <a:spcPct val="90000"/>
              </a:lnSpc>
            </a:pPr>
            <a:r>
              <a:rPr lang="en-US"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Service</a:t>
            </a:r>
            <a:endParaRPr lang="en-US" sz="1599"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4" name="Group 3">
            <a:extLst>
              <a:ext uri="{FF2B5EF4-FFF2-40B4-BE49-F238E27FC236}">
                <a16:creationId xmlns:a16="http://schemas.microsoft.com/office/drawing/2014/main" id="{9C577DA6-D00B-4B91-AD1F-9BDF9AD78706}"/>
              </a:ext>
            </a:extLst>
          </p:cNvPr>
          <p:cNvGrpSpPr/>
          <p:nvPr/>
        </p:nvGrpSpPr>
        <p:grpSpPr>
          <a:xfrm>
            <a:off x="630365" y="2782299"/>
            <a:ext cx="11366620" cy="2568757"/>
            <a:chOff x="617974" y="2727992"/>
            <a:chExt cx="11144757" cy="2518618"/>
          </a:xfrm>
        </p:grpSpPr>
        <p:sp>
          <p:nvSpPr>
            <p:cNvPr id="70" name="knowledge_text"/>
            <p:cNvSpPr txBox="1"/>
            <p:nvPr/>
          </p:nvSpPr>
          <p:spPr>
            <a:xfrm>
              <a:off x="9332366" y="2727992"/>
              <a:ext cx="2430365" cy="1595525"/>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Academic knowledge</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Entity linking service</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Knowledge exploration</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Recommendations</a:t>
              </a:r>
            </a:p>
            <a:p>
              <a:pPr defTabSz="894644">
                <a:lnSpc>
                  <a:spcPct val="90000"/>
                </a:lnSpc>
                <a:spcAft>
                  <a:spcPts val="600"/>
                </a:spcAft>
                <a:defRPr/>
              </a:pPr>
              <a:r>
                <a:rPr lang="en-US" sz="1598" kern="0" dirty="0" err="1">
                  <a:gradFill>
                    <a:gsLst>
                      <a:gs pos="0">
                        <a:srgbClr val="FFFFFF"/>
                      </a:gs>
                      <a:gs pos="100000">
                        <a:srgbClr val="FFFFFF"/>
                      </a:gs>
                    </a:gsLst>
                    <a:lin ang="5400000" scaled="0"/>
                  </a:gradFill>
                  <a:latin typeface="Segoe UI Semilight"/>
                </a:rPr>
                <a:t>QnA</a:t>
              </a:r>
              <a:r>
                <a:rPr lang="en-US" sz="1598" kern="0" dirty="0">
                  <a:gradFill>
                    <a:gsLst>
                      <a:gs pos="0">
                        <a:srgbClr val="FFFFFF"/>
                      </a:gs>
                      <a:gs pos="100000">
                        <a:srgbClr val="FFFFFF"/>
                      </a:gs>
                    </a:gsLst>
                    <a:lin ang="5400000" scaled="0"/>
                  </a:gradFill>
                  <a:latin typeface="Segoe UI Semilight"/>
                </a:rPr>
                <a:t> maker</a:t>
              </a:r>
            </a:p>
          </p:txBody>
        </p:sp>
        <p:sp>
          <p:nvSpPr>
            <p:cNvPr id="62" name="search_text"/>
            <p:cNvSpPr txBox="1"/>
            <p:nvPr/>
          </p:nvSpPr>
          <p:spPr>
            <a:xfrm>
              <a:off x="7452982" y="2727993"/>
              <a:ext cx="2240744" cy="1595525"/>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Web search</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Image search</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Video search</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News search</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Autosuggest</a:t>
              </a:r>
            </a:p>
          </p:txBody>
        </p:sp>
        <p:sp>
          <p:nvSpPr>
            <p:cNvPr id="77" name="language_text"/>
            <p:cNvSpPr txBox="1"/>
            <p:nvPr/>
          </p:nvSpPr>
          <p:spPr>
            <a:xfrm>
              <a:off x="2884265" y="2727993"/>
              <a:ext cx="2240744" cy="1595525"/>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Text analytics</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Spell check</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Web language model</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Linguistic analysis</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Translator</a:t>
              </a:r>
            </a:p>
          </p:txBody>
        </p:sp>
        <p:sp>
          <p:nvSpPr>
            <p:cNvPr id="95" name="TextBox 94"/>
            <p:cNvSpPr txBox="1"/>
            <p:nvPr/>
          </p:nvSpPr>
          <p:spPr>
            <a:xfrm>
              <a:off x="617974" y="2727993"/>
              <a:ext cx="2240744" cy="1595525"/>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Computer vision</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Face</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Emotion</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Content Moderator</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Video</a:t>
              </a:r>
            </a:p>
          </p:txBody>
        </p:sp>
        <p:sp>
          <p:nvSpPr>
            <p:cNvPr id="58" name="TextBox 57"/>
            <p:cNvSpPr txBox="1"/>
            <p:nvPr/>
          </p:nvSpPr>
          <p:spPr>
            <a:xfrm>
              <a:off x="617974" y="4213124"/>
              <a:ext cx="2409163" cy="547674"/>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049" b="1" kern="0" spc="100"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br>
                <a:rPr lang="en-US" sz="1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59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Video Indexer</a:t>
              </a:r>
            </a:p>
          </p:txBody>
        </p:sp>
        <p:sp>
          <p:nvSpPr>
            <p:cNvPr id="27" name="Rectangle 26"/>
            <p:cNvSpPr/>
            <p:nvPr/>
          </p:nvSpPr>
          <p:spPr>
            <a:xfrm>
              <a:off x="617974" y="4698936"/>
              <a:ext cx="6094444" cy="547674"/>
            </a:xfrm>
            <a:prstGeom prst="rect">
              <a:avLst/>
            </a:prstGeom>
          </p:spPr>
          <p:txBody>
            <a:bodyPr lIns="146283" tIns="91427" rIns="146283" bIns="91427">
              <a:spAutoFit/>
            </a:bodyPr>
            <a:lstStyle/>
            <a:p>
              <a:pPr defTabSz="894644">
                <a:lnSpc>
                  <a:spcPct val="90000"/>
                </a:lnSpc>
                <a:spcAft>
                  <a:spcPts val="600"/>
                </a:spcAft>
                <a:defRPr/>
              </a:pPr>
              <a:r>
                <a:rPr lang="en-US" sz="1049" b="1" kern="0" spc="100" dirty="0">
                  <a:gradFill>
                    <a:gsLst>
                      <a:gs pos="0">
                        <a:srgbClr val="FFB900"/>
                      </a:gs>
                      <a:gs pos="100000">
                        <a:srgbClr val="FFB900"/>
                      </a:gs>
                    </a:gsLst>
                    <a:lin ang="5400000" scaled="0"/>
                  </a:gradFill>
                  <a:latin typeface="Segoe UI" panose="020B0502040204020203" pitchFamily="34" charset="0"/>
                  <a:cs typeface="Segoe UI" panose="020B0502040204020203" pitchFamily="34" charset="0"/>
                </a:rPr>
                <a:t>NEW</a:t>
              </a:r>
              <a:br>
                <a:rPr lang="en-US" sz="800" b="1" kern="0" spc="1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59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Cognitive Services Labs</a:t>
              </a:r>
            </a:p>
          </p:txBody>
        </p:sp>
        <p:sp>
          <p:nvSpPr>
            <p:cNvPr id="65" name="language_text"/>
            <p:cNvSpPr txBox="1"/>
            <p:nvPr/>
          </p:nvSpPr>
          <p:spPr>
            <a:xfrm>
              <a:off x="5189532" y="2727993"/>
              <a:ext cx="2240744" cy="700664"/>
            </a:xfrm>
            <a:prstGeom prst="rect">
              <a:avLst/>
            </a:prstGeom>
            <a:noFill/>
          </p:spPr>
          <p:txBody>
            <a:bodyPr wrap="square" lIns="146283" tIns="91427" rIns="146283" bIns="91427" rtlCol="0">
              <a:spAutoFit/>
            </a:bodyPr>
            <a:lstStyle/>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Speaker recognition</a:t>
              </a:r>
            </a:p>
            <a:p>
              <a:pPr defTabSz="894644">
                <a:lnSpc>
                  <a:spcPct val="90000"/>
                </a:lnSpc>
                <a:spcAft>
                  <a:spcPts val="600"/>
                </a:spcAft>
                <a:defRPr/>
              </a:pPr>
              <a:r>
                <a:rPr lang="en-US" sz="1598" kern="0" dirty="0">
                  <a:gradFill>
                    <a:gsLst>
                      <a:gs pos="0">
                        <a:srgbClr val="FFFFFF"/>
                      </a:gs>
                      <a:gs pos="100000">
                        <a:srgbClr val="FFFFFF"/>
                      </a:gs>
                    </a:gsLst>
                    <a:lin ang="5400000" scaled="0"/>
                  </a:gradFill>
                  <a:latin typeface="Segoe UI Semilight"/>
                </a:rPr>
                <a:t>Speech</a:t>
              </a:r>
            </a:p>
          </p:txBody>
        </p:sp>
      </p:grpSp>
      <p:sp>
        <p:nvSpPr>
          <p:cNvPr id="82" name="gear_3"/>
          <p:cNvSpPr>
            <a:spLocks noChangeAspect="1" noEditPoints="1"/>
          </p:cNvSpPr>
          <p:nvPr/>
        </p:nvSpPr>
        <p:spPr bwMode="auto">
          <a:xfrm>
            <a:off x="10407985" y="1470018"/>
            <a:ext cx="384985" cy="38824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dirty="0">
              <a:gradFill>
                <a:gsLst>
                  <a:gs pos="0">
                    <a:srgbClr val="505050"/>
                  </a:gs>
                  <a:gs pos="100000">
                    <a:srgbClr val="505050"/>
                  </a:gs>
                </a:gsLst>
              </a:gradFill>
              <a:latin typeface="Segoe UI Semilight"/>
            </a:endParaRPr>
          </a:p>
        </p:txBody>
      </p:sp>
      <p:sp>
        <p:nvSpPr>
          <p:cNvPr id="83" name="Rectangle 82"/>
          <p:cNvSpPr/>
          <p:nvPr/>
        </p:nvSpPr>
        <p:spPr bwMode="auto">
          <a:xfrm>
            <a:off x="9711736" y="1670036"/>
            <a:ext cx="1777483" cy="10763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dirty="0">
                <a:gradFill>
                  <a:gsLst>
                    <a:gs pos="0">
                      <a:srgbClr val="505050"/>
                    </a:gs>
                    <a:gs pos="100000">
                      <a:srgbClr val="505050"/>
                    </a:gs>
                  </a:gsLst>
                  <a:lin ang="5400000" scaled="0"/>
                </a:gra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Knowledge</a:t>
            </a:r>
          </a:p>
        </p:txBody>
      </p:sp>
      <p:sp>
        <p:nvSpPr>
          <p:cNvPr id="84" name="Rectangle 83"/>
          <p:cNvSpPr/>
          <p:nvPr/>
        </p:nvSpPr>
        <p:spPr bwMode="auto">
          <a:xfrm>
            <a:off x="5431900" y="1670030"/>
            <a:ext cx="1405880" cy="1076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dirty="0">
                <a:gradFill>
                  <a:gsLst>
                    <a:gs pos="0">
                      <a:srgbClr val="505050"/>
                    </a:gs>
                    <a:gs pos="100000">
                      <a:srgbClr val="505050"/>
                    </a:gs>
                  </a:gsLst>
                  <a:lin ang="5400000" scaled="0"/>
                </a:gra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Speech</a:t>
            </a:r>
          </a:p>
        </p:txBody>
      </p:sp>
      <p:sp>
        <p:nvSpPr>
          <p:cNvPr id="85" name="speech_2"/>
          <p:cNvSpPr>
            <a:spLocks noChangeAspect="1" noEditPoints="1"/>
          </p:cNvSpPr>
          <p:nvPr/>
        </p:nvSpPr>
        <p:spPr bwMode="auto">
          <a:xfrm>
            <a:off x="5945015" y="1482431"/>
            <a:ext cx="379648" cy="33726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3944" y="1461740"/>
            <a:ext cx="456018" cy="422240"/>
          </a:xfrm>
          <a:prstGeom prst="rect">
            <a:avLst/>
          </a:prstGeom>
        </p:spPr>
      </p:pic>
      <p:sp>
        <p:nvSpPr>
          <p:cNvPr id="87" name="Rectangle 86"/>
          <p:cNvSpPr/>
          <p:nvPr/>
        </p:nvSpPr>
        <p:spPr bwMode="auto">
          <a:xfrm>
            <a:off x="3067090" y="1670033"/>
            <a:ext cx="1729722" cy="1076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dirty="0">
                <a:gradFill>
                  <a:gsLst>
                    <a:gs pos="0">
                      <a:srgbClr val="505050"/>
                    </a:gs>
                    <a:gs pos="100000">
                      <a:srgbClr val="505050"/>
                    </a:gs>
                  </a:gsLst>
                  <a:lin ang="5400000" scaled="0"/>
                </a:gra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Language</a:t>
            </a:r>
          </a:p>
        </p:txBody>
      </p:sp>
      <p:sp>
        <p:nvSpPr>
          <p:cNvPr id="88" name="Freeform 5"/>
          <p:cNvSpPr>
            <a:spLocks noChangeAspect="1" noEditPoints="1"/>
          </p:cNvSpPr>
          <p:nvPr/>
        </p:nvSpPr>
        <p:spPr bwMode="auto">
          <a:xfrm>
            <a:off x="8077543" y="1470347"/>
            <a:ext cx="394431" cy="38689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Semilight"/>
            </a:endParaRPr>
          </a:p>
        </p:txBody>
      </p:sp>
      <p:sp>
        <p:nvSpPr>
          <p:cNvPr id="89" name="Rectangle 88"/>
          <p:cNvSpPr/>
          <p:nvPr/>
        </p:nvSpPr>
        <p:spPr bwMode="auto">
          <a:xfrm>
            <a:off x="7472865" y="1670037"/>
            <a:ext cx="1603784" cy="1076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dirty="0">
                <a:gradFill>
                  <a:gsLst>
                    <a:gs pos="0">
                      <a:srgbClr val="505050"/>
                    </a:gs>
                    <a:gs pos="100000">
                      <a:srgbClr val="505050"/>
                    </a:gs>
                  </a:gsLst>
                  <a:lin ang="5400000" scaled="0"/>
                </a:gra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Search</a:t>
            </a:r>
          </a:p>
        </p:txBody>
      </p:sp>
      <p:sp>
        <p:nvSpPr>
          <p:cNvPr id="90" name="eye_2"/>
          <p:cNvSpPr>
            <a:spLocks noChangeAspect="1" noEditPoints="1"/>
          </p:cNvSpPr>
          <p:nvPr/>
        </p:nvSpPr>
        <p:spPr bwMode="auto">
          <a:xfrm>
            <a:off x="1442607" y="1498367"/>
            <a:ext cx="489908" cy="271828"/>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Semilight"/>
            </a:endParaRPr>
          </a:p>
        </p:txBody>
      </p:sp>
      <p:sp>
        <p:nvSpPr>
          <p:cNvPr id="91" name="Rectangle 90"/>
          <p:cNvSpPr/>
          <p:nvPr/>
        </p:nvSpPr>
        <p:spPr bwMode="auto">
          <a:xfrm>
            <a:off x="943118" y="1670034"/>
            <a:ext cx="1488886" cy="1076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b="1" dirty="0">
                <a:gradFill>
                  <a:gsLst>
                    <a:gs pos="0">
                      <a:srgbClr val="505050"/>
                    </a:gs>
                    <a:gs pos="100000">
                      <a:srgbClr val="505050"/>
                    </a:gs>
                  </a:gsLst>
                  <a:lin ang="5400000" scaled="0"/>
                </a:gra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Vision</a:t>
            </a:r>
          </a:p>
        </p:txBody>
      </p:sp>
    </p:spTree>
    <p:extLst>
      <p:ext uri="{BB962C8B-B14F-4D97-AF65-F5344CB8AC3E}">
        <p14:creationId xmlns:p14="http://schemas.microsoft.com/office/powerpoint/2010/main" val="32881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42" presetClass="path" presetSubtype="0" decel="100000" fill="hold" grpId="1" nodeType="withEffect">
                                  <p:stCondLst>
                                    <p:cond delay="0"/>
                                  </p:stCondLst>
                                  <p:childTnLst>
                                    <p:animMotion origin="layout" path="M -3.60991E-6 -3.62233E-6 L -3.60991E-6 0.06787 " pathEditMode="relative" rAng="0" ptsTypes="AA">
                                      <p:cBhvr>
                                        <p:cTn id="11" dur="750" spd="-100000" fill="hold"/>
                                        <p:tgtEl>
                                          <p:spTgt spid="2"/>
                                        </p:tgtEl>
                                        <p:attrNameLst>
                                          <p:attrName>ppt_x</p:attrName>
                                          <p:attrName>ppt_y</p:attrName>
                                        </p:attrNameLst>
                                      </p:cBhvr>
                                      <p:rCtr x="0" y="3382"/>
                                    </p:animMotion>
                                  </p:childTnLst>
                                </p:cTn>
                              </p:par>
                              <p:par>
                                <p:cTn id="12" presetID="10" presetClass="entr" presetSubtype="0" fill="hold" grpId="0" nodeType="withEffect">
                                  <p:stCondLst>
                                    <p:cond delay="25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42" presetClass="path" presetSubtype="0" decel="100000" fill="hold" grpId="1" nodeType="withEffect">
                                  <p:stCondLst>
                                    <p:cond delay="250"/>
                                  </p:stCondLst>
                                  <p:childTnLst>
                                    <p:animMotion origin="layout" path="M 3.12995E-6 -2.29687E-6 L 3.12995E-6 0.06786 " pathEditMode="relative" rAng="0" ptsTypes="AA">
                                      <p:cBhvr>
                                        <p:cTn id="16" dur="750" spd="-100000" fill="hold"/>
                                        <p:tgtEl>
                                          <p:spTgt spid="49"/>
                                        </p:tgtEl>
                                        <p:attrNameLst>
                                          <p:attrName>ppt_x</p:attrName>
                                          <p:attrName>ppt_y</p:attrName>
                                        </p:attrNameLst>
                                      </p:cBhvr>
                                      <p:rCtr x="0" y="3382"/>
                                    </p:animMotion>
                                  </p:childTnLst>
                                </p:cTn>
                              </p:par>
                              <p:par>
                                <p:cTn id="17" presetID="10" presetClass="entr" presetSubtype="0" fill="hold" grpId="0" nodeType="withEffect">
                                  <p:stCondLst>
                                    <p:cond delay="7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decel="100000" fill="hold" grpId="1" nodeType="withEffect">
                                  <p:stCondLst>
                                    <p:cond delay="700"/>
                                  </p:stCondLst>
                                  <p:childTnLst>
                                    <p:animMotion origin="layout" path="M -1.90452E-6 -2.29687E-6 L -1.90452E-6 0.06786 " pathEditMode="relative" rAng="0" ptsTypes="AA">
                                      <p:cBhvr>
                                        <p:cTn id="21" dur="750" spd="-100000" fill="hold"/>
                                        <p:tgtEl>
                                          <p:spTgt spid="50"/>
                                        </p:tgtEl>
                                        <p:attrNameLst>
                                          <p:attrName>ppt_x</p:attrName>
                                          <p:attrName>ppt_y</p:attrName>
                                        </p:attrNameLst>
                                      </p:cBhvr>
                                      <p:rCtr x="0" y="3382"/>
                                    </p:animMotion>
                                  </p:childTnLst>
                                </p:cTn>
                              </p:par>
                              <p:par>
                                <p:cTn id="22" presetID="10" presetClass="entr" presetSubtype="0" fill="hold" grpId="0" nodeType="withEffect">
                                  <p:stCondLst>
                                    <p:cond delay="85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42" presetClass="path" presetSubtype="0" decel="100000" fill="hold" grpId="1" nodeType="withEffect">
                                  <p:stCondLst>
                                    <p:cond delay="850"/>
                                  </p:stCondLst>
                                  <p:childTnLst>
                                    <p:animMotion origin="layout" path="M -2.70871E-6 -2.29687E-6 L -2.70871E-6 0.06786 " pathEditMode="relative" rAng="0" ptsTypes="AA">
                                      <p:cBhvr>
                                        <p:cTn id="26" dur="750" spd="-100000" fill="hold"/>
                                        <p:tgtEl>
                                          <p:spTgt spid="51"/>
                                        </p:tgtEl>
                                        <p:attrNameLst>
                                          <p:attrName>ppt_x</p:attrName>
                                          <p:attrName>ppt_y</p:attrName>
                                        </p:attrNameLst>
                                      </p:cBhvr>
                                      <p:rCtr x="0" y="3382"/>
                                    </p:animMotion>
                                  </p:childTnLst>
                                </p:cTn>
                              </p:par>
                              <p:par>
                                <p:cTn id="27" presetID="10" presetClass="entr" presetSubtype="0" fill="hold" grpId="0" nodeType="withEffect">
                                  <p:stCondLst>
                                    <p:cond delay="25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42" presetClass="path" presetSubtype="0" decel="100000" fill="hold" grpId="1" nodeType="withEffect">
                                  <p:stCondLst>
                                    <p:cond delay="250"/>
                                  </p:stCondLst>
                                  <p:childTnLst>
                                    <p:animMotion origin="layout" path="M 3.12995E-6 -4.48025E-6 L 3.12995E-6 0.06787 " pathEditMode="relative" rAng="0" ptsTypes="AA">
                                      <p:cBhvr>
                                        <p:cTn id="31" dur="750" spd="-100000" fill="hold"/>
                                        <p:tgtEl>
                                          <p:spTgt spid="52"/>
                                        </p:tgtEl>
                                        <p:attrNameLst>
                                          <p:attrName>ppt_x</p:attrName>
                                          <p:attrName>ppt_y</p:attrName>
                                        </p:attrNameLst>
                                      </p:cBhvr>
                                      <p:rCtr x="0" y="3382"/>
                                    </p:animMotion>
                                  </p:childTnLst>
                                </p:cTn>
                              </p:par>
                              <p:par>
                                <p:cTn id="32" presetID="10" presetClass="entr" presetSubtype="0" fill="hold" grpId="0" nodeType="withEffect">
                                  <p:stCondLst>
                                    <p:cond delay="4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42" presetClass="path" presetSubtype="0" decel="100000" fill="hold" grpId="1" nodeType="withEffect">
                                  <p:stCondLst>
                                    <p:cond delay="400"/>
                                  </p:stCondLst>
                                  <p:childTnLst>
                                    <p:animMotion origin="layout" path="M -2.43298E-6 -4.48025E-6 L -2.43298E-6 0.06787 " pathEditMode="relative" rAng="0" ptsTypes="AA">
                                      <p:cBhvr>
                                        <p:cTn id="36" dur="750" spd="-100000" fill="hold"/>
                                        <p:tgtEl>
                                          <p:spTgt spid="55"/>
                                        </p:tgtEl>
                                        <p:attrNameLst>
                                          <p:attrName>ppt_x</p:attrName>
                                          <p:attrName>ppt_y</p:attrName>
                                        </p:attrNameLst>
                                      </p:cBhvr>
                                      <p:rCtr x="0" y="3382"/>
                                    </p:animMotion>
                                  </p:childTnLst>
                                </p:cTn>
                              </p:par>
                              <p:par>
                                <p:cTn id="37" presetID="10" presetClass="entr" presetSubtype="0" fill="hold" grpId="0" nodeType="withEffect">
                                  <p:stCondLst>
                                    <p:cond delay="5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42" presetClass="path" presetSubtype="0" decel="100000" fill="hold" grpId="1" nodeType="withEffect">
                                  <p:stCondLst>
                                    <p:cond delay="550"/>
                                  </p:stCondLst>
                                  <p:childTnLst>
                                    <p:animMotion origin="layout" path="M -2.32321E-6 -4.48025E-6 L -2.32321E-6 0.06787 " pathEditMode="relative" rAng="0" ptsTypes="AA">
                                      <p:cBhvr>
                                        <p:cTn id="41" dur="750" spd="-100000" fill="hold"/>
                                        <p:tgtEl>
                                          <p:spTgt spid="56"/>
                                        </p:tgtEl>
                                        <p:attrNameLst>
                                          <p:attrName>ppt_x</p:attrName>
                                          <p:attrName>ppt_y</p:attrName>
                                        </p:attrNameLst>
                                      </p:cBhvr>
                                      <p:rCtr x="0" y="3382"/>
                                    </p:animMotion>
                                  </p:childTnLst>
                                </p:cTn>
                              </p:par>
                              <p:par>
                                <p:cTn id="42" presetID="10" presetClass="entr" presetSubtype="0" fill="hold" grpId="0" nodeType="withEffect">
                                  <p:stCondLst>
                                    <p:cond delay="7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42" presetClass="path" presetSubtype="0" decel="100000" fill="hold" grpId="1" nodeType="withEffect">
                                  <p:stCondLst>
                                    <p:cond delay="700"/>
                                  </p:stCondLst>
                                  <p:childTnLst>
                                    <p:animMotion origin="layout" path="M -1.90452E-6 -4.48025E-6 L -1.90452E-6 0.06787 " pathEditMode="relative" rAng="0" ptsTypes="AA">
                                      <p:cBhvr>
                                        <p:cTn id="46" dur="750" spd="-100000" fill="hold"/>
                                        <p:tgtEl>
                                          <p:spTgt spid="53"/>
                                        </p:tgtEl>
                                        <p:attrNameLst>
                                          <p:attrName>ppt_x</p:attrName>
                                          <p:attrName>ppt_y</p:attrName>
                                        </p:attrNameLst>
                                      </p:cBhvr>
                                      <p:rCtr x="0" y="3382"/>
                                    </p:animMotion>
                                  </p:childTnLst>
                                </p:cTn>
                              </p:par>
                              <p:par>
                                <p:cTn id="47" presetID="10" presetClass="entr" presetSubtype="0" fill="hold" grpId="0" nodeType="withEffect">
                                  <p:stCondLst>
                                    <p:cond delay="85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42" presetClass="path" presetSubtype="0" decel="100000" fill="hold" grpId="1" nodeType="withEffect">
                                  <p:stCondLst>
                                    <p:cond delay="850"/>
                                  </p:stCondLst>
                                  <p:childTnLst>
                                    <p:animMotion origin="layout" path="M -2.70871E-6 -4.48025E-6 L -2.70871E-6 0.06787 " pathEditMode="relative" rAng="0" ptsTypes="AA">
                                      <p:cBhvr>
                                        <p:cTn id="51" dur="750" spd="-100000" fill="hold"/>
                                        <p:tgtEl>
                                          <p:spTgt spid="54"/>
                                        </p:tgtEl>
                                        <p:attrNameLst>
                                          <p:attrName>ppt_x</p:attrName>
                                          <p:attrName>ppt_y</p:attrName>
                                        </p:attrNameLst>
                                      </p:cBhvr>
                                      <p:rCtr x="0" y="3382"/>
                                    </p:animMotion>
                                  </p:childTnLst>
                                </p:cTn>
                              </p:par>
                              <p:par>
                                <p:cTn id="52" presetID="10" presetClass="entr" presetSubtype="0" fill="hold" grpId="0" nodeType="withEffect">
                                  <p:stCondLst>
                                    <p:cond delay="25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42" presetClass="path" presetSubtype="0" decel="100000" fill="hold" grpId="1" nodeType="withEffect">
                                  <p:stCondLst>
                                    <p:cond delay="250"/>
                                  </p:stCondLst>
                                  <p:childTnLst>
                                    <p:animMotion origin="layout" path="M 2.36661E-6 3.91739E-6 L 2.36661E-6 0.06786 " pathEditMode="relative" rAng="0" ptsTypes="AA">
                                      <p:cBhvr>
                                        <p:cTn id="56" dur="750" spd="-100000" fill="hold"/>
                                        <p:tgtEl>
                                          <p:spTgt spid="57"/>
                                        </p:tgtEl>
                                        <p:attrNameLst>
                                          <p:attrName>ppt_x</p:attrName>
                                          <p:attrName>ppt_y</p:attrName>
                                        </p:attrNameLst>
                                      </p:cBhvr>
                                      <p:rCtr x="0" y="3382"/>
                                    </p:animMotion>
                                  </p:childTnLst>
                                </p:cTn>
                              </p:par>
                              <p:par>
                                <p:cTn id="57" presetID="10" presetClass="entr" presetSubtype="0" fill="hold" grpId="0" nodeType="withEffect">
                                  <p:stCondLst>
                                    <p:cond delay="40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42" presetClass="path" presetSubtype="0" decel="100000" fill="hold" grpId="1" nodeType="withEffect">
                                  <p:stCondLst>
                                    <p:cond delay="400"/>
                                  </p:stCondLst>
                                  <p:childTnLst>
                                    <p:animMotion origin="layout" path="M 4.82257E-6 -1.88379E-6 L 4.82257E-6 0.06786 " pathEditMode="relative" rAng="0" ptsTypes="AA">
                                      <p:cBhvr>
                                        <p:cTn id="61" dur="750" spd="-100000" fill="hold"/>
                                        <p:tgtEl>
                                          <p:spTgt spid="61"/>
                                        </p:tgtEl>
                                        <p:attrNameLst>
                                          <p:attrName>ppt_x</p:attrName>
                                          <p:attrName>ppt_y</p:attrName>
                                        </p:attrNameLst>
                                      </p:cBhvr>
                                      <p:rCtr x="0" y="3382"/>
                                    </p:animMotion>
                                  </p:childTnLst>
                                </p:cTn>
                              </p:par>
                              <p:par>
                                <p:cTn id="62" presetID="10" presetClass="entr" presetSubtype="0" fill="hold" grpId="0" nodeType="withEffect">
                                  <p:stCondLst>
                                    <p:cond delay="55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42" presetClass="path" presetSubtype="0" decel="100000" fill="hold" grpId="1" nodeType="withEffect">
                                  <p:stCondLst>
                                    <p:cond delay="550"/>
                                  </p:stCondLst>
                                  <p:childTnLst>
                                    <p:animMotion origin="layout" path="M -4.30431E-6 -1.78847E-6 L -4.30431E-6 0.06786 " pathEditMode="relative" rAng="0" ptsTypes="AA">
                                      <p:cBhvr>
                                        <p:cTn id="66" dur="750" spd="-100000" fill="hold"/>
                                        <p:tgtEl>
                                          <p:spTgt spid="63"/>
                                        </p:tgtEl>
                                        <p:attrNameLst>
                                          <p:attrName>ppt_x</p:attrName>
                                          <p:attrName>ppt_y</p:attrName>
                                        </p:attrNameLst>
                                      </p:cBhvr>
                                      <p:rCtr x="0" y="3382"/>
                                    </p:animMotion>
                                  </p:childTnLst>
                                </p:cTn>
                              </p:par>
                              <p:par>
                                <p:cTn id="67" presetID="10" presetClass="entr" presetSubtype="0" fill="hold" grpId="0" nodeType="withEffect">
                                  <p:stCondLst>
                                    <p:cond delay="7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42" presetClass="path" presetSubtype="0" decel="100000" fill="hold" grpId="1" nodeType="withEffect">
                                  <p:stCondLst>
                                    <p:cond delay="700"/>
                                  </p:stCondLst>
                                  <p:childTnLst>
                                    <p:animMotion origin="layout" path="M -1.90452E-6 -1.78847E-6 L -1.90452E-6 0.06786 " pathEditMode="relative" rAng="0" ptsTypes="AA">
                                      <p:cBhvr>
                                        <p:cTn id="71" dur="750" spd="-100000" fill="hold"/>
                                        <p:tgtEl>
                                          <p:spTgt spid="59"/>
                                        </p:tgtEl>
                                        <p:attrNameLst>
                                          <p:attrName>ppt_x</p:attrName>
                                          <p:attrName>ppt_y</p:attrName>
                                        </p:attrNameLst>
                                      </p:cBhvr>
                                      <p:rCtr x="0" y="3382"/>
                                    </p:animMotion>
                                  </p:childTnLst>
                                </p:cTn>
                              </p:par>
                              <p:par>
                                <p:cTn id="72" presetID="10" presetClass="entr" presetSubtype="0" fill="hold" grpId="0" nodeType="withEffect">
                                  <p:stCondLst>
                                    <p:cond delay="85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42" presetClass="path" presetSubtype="0" decel="100000" fill="hold" grpId="1" nodeType="withEffect">
                                  <p:stCondLst>
                                    <p:cond delay="850"/>
                                  </p:stCondLst>
                                  <p:childTnLst>
                                    <p:animMotion origin="layout" path="M -9.9566E-8 -1.78847E-6 L -9.9566E-8 0.06786 " pathEditMode="relative" rAng="0" ptsTypes="AA">
                                      <p:cBhvr>
                                        <p:cTn id="76"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69848" y="-320703"/>
            <a:ext cx="110037" cy="12696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6424" y="2176291"/>
            <a:ext cx="1828308" cy="133737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6340" y="2091646"/>
            <a:ext cx="706777" cy="8549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5971" y="6042398"/>
            <a:ext cx="118501" cy="11109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7206" y="5642456"/>
            <a:ext cx="1430482" cy="406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3494" y="1679896"/>
            <a:ext cx="783930" cy="4302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89713" y="462252"/>
            <a:ext cx="414756" cy="120194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4625" y="1841948"/>
            <a:ext cx="1714039" cy="2877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4626" y="686558"/>
            <a:ext cx="1760591" cy="115115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3801" y="686558"/>
            <a:ext cx="1918019"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122" y="-5404"/>
            <a:ext cx="355505" cy="6919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1966" y="468177"/>
            <a:ext cx="1305207" cy="5332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49792" y="478335"/>
            <a:ext cx="1411859" cy="53833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252" y="-49844"/>
            <a:ext cx="213303" cy="53833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2448" y="488491"/>
            <a:ext cx="807504" cy="13559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036" y="1031887"/>
            <a:ext cx="711380" cy="11401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3354" y="5039367"/>
            <a:ext cx="531140" cy="14643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6610" y="5716519"/>
            <a:ext cx="1248497" cy="7935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09251" y="5020816"/>
            <a:ext cx="1651504"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6642" y="5735565"/>
            <a:ext cx="1024845" cy="127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5508" y="3581378"/>
            <a:ext cx="1528668" cy="6094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3233" y="3550906"/>
            <a:ext cx="66022" cy="14626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5361" y="1016669"/>
            <a:ext cx="500837" cy="10953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1417" y="1031887"/>
            <a:ext cx="1651029" cy="81767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4460" y="-127992"/>
            <a:ext cx="465011" cy="61457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5914" y="2203583"/>
            <a:ext cx="1312876" cy="1381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1517" y="3496734"/>
            <a:ext cx="1561679" cy="4020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3946" y="3484038"/>
            <a:ext cx="25394" cy="22472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7507" y="5157235"/>
            <a:ext cx="894862" cy="88727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3233" y="5044024"/>
            <a:ext cx="1310288" cy="100556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3520" y="6049592"/>
            <a:ext cx="370740" cy="10004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048" y="5038945"/>
            <a:ext cx="1340759" cy="101064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3964" y="5049103"/>
            <a:ext cx="1192409" cy="11007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1137" y="3136999"/>
            <a:ext cx="1225219" cy="105381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3078" y="607172"/>
            <a:ext cx="991134" cy="22132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2607" y="6255678"/>
            <a:ext cx="76980" cy="9045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1557" y="-17906"/>
            <a:ext cx="299907" cy="71716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5775" y="1729234"/>
            <a:ext cx="761755" cy="761755"/>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grpSp>
        <p:nvGrpSpPr>
          <p:cNvPr id="4" name="Group 3"/>
          <p:cNvGrpSpPr/>
          <p:nvPr/>
        </p:nvGrpSpPr>
        <p:grpSpPr>
          <a:xfrm>
            <a:off x="5836567" y="585704"/>
            <a:ext cx="761755" cy="761755"/>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7" name="Group 6"/>
          <p:cNvGrpSpPr/>
          <p:nvPr/>
        </p:nvGrpSpPr>
        <p:grpSpPr>
          <a:xfrm>
            <a:off x="5836567" y="5653658"/>
            <a:ext cx="761755" cy="761755"/>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109" y="1729234"/>
            <a:ext cx="761755" cy="761755"/>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1049" kern="0" dirty="0">
                <a:solidFill>
                  <a:srgbClr val="FF0000"/>
                </a:solidFill>
                <a:latin typeface="Segoe UI"/>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grpSp>
        <p:nvGrpSpPr>
          <p:cNvPr id="2" name="Group 1"/>
          <p:cNvGrpSpPr/>
          <p:nvPr/>
        </p:nvGrpSpPr>
        <p:grpSpPr>
          <a:xfrm>
            <a:off x="2040044" y="4646217"/>
            <a:ext cx="761755" cy="761755"/>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grpSp>
      </p:grpSp>
      <p:grpSp>
        <p:nvGrpSpPr>
          <p:cNvPr id="6" name="Group 5"/>
          <p:cNvGrpSpPr/>
          <p:nvPr/>
        </p:nvGrpSpPr>
        <p:grpSpPr>
          <a:xfrm>
            <a:off x="9248092" y="4646217"/>
            <a:ext cx="761755" cy="761755"/>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5" tIns="45707" rIns="91415" bIns="45707" numCol="1" anchor="t" anchorCtr="0" compatLnSpc="1">
              <a:prstTxWarp prst="textNoShape">
                <a:avLst/>
              </a:prstTxWarp>
            </a:bodyPr>
            <a:lstStyle/>
            <a:p>
              <a:pPr defTabSz="914133">
                <a:defRPr/>
              </a:pPr>
              <a:endParaRPr lang="en-US" kern="0">
                <a:solidFill>
                  <a:sysClr val="windowText" lastClr="000000"/>
                </a:solidFill>
                <a:latin typeface="Segoe UI"/>
              </a:endParaRPr>
            </a:p>
          </p:txBody>
        </p:sp>
      </p:grpSp>
      <p:sp>
        <p:nvSpPr>
          <p:cNvPr id="251" name="Oval 250"/>
          <p:cNvSpPr/>
          <p:nvPr/>
        </p:nvSpPr>
        <p:spPr bwMode="auto">
          <a:xfrm>
            <a:off x="4372956" y="573239"/>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2" name="Oval 251"/>
          <p:cNvSpPr/>
          <p:nvPr/>
        </p:nvSpPr>
        <p:spPr bwMode="auto">
          <a:xfrm>
            <a:off x="2468230" y="588871"/>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3" name="Oval 252"/>
          <p:cNvSpPr/>
          <p:nvPr/>
        </p:nvSpPr>
        <p:spPr bwMode="auto">
          <a:xfrm>
            <a:off x="712284" y="1716768"/>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4" name="Oval 253"/>
          <p:cNvSpPr/>
          <p:nvPr/>
        </p:nvSpPr>
        <p:spPr bwMode="auto">
          <a:xfrm>
            <a:off x="712284" y="479695"/>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5" name="Oval 254"/>
          <p:cNvSpPr/>
          <p:nvPr/>
        </p:nvSpPr>
        <p:spPr bwMode="auto">
          <a:xfrm>
            <a:off x="2362811" y="3449731"/>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6" name="Oval 255"/>
          <p:cNvSpPr/>
          <p:nvPr/>
        </p:nvSpPr>
        <p:spPr bwMode="auto">
          <a:xfrm>
            <a:off x="827856" y="4075344"/>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7" name="Oval 256"/>
          <p:cNvSpPr/>
          <p:nvPr/>
        </p:nvSpPr>
        <p:spPr bwMode="auto">
          <a:xfrm>
            <a:off x="1284288" y="5918964"/>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8" name="Oval 257"/>
          <p:cNvSpPr/>
          <p:nvPr/>
        </p:nvSpPr>
        <p:spPr bwMode="auto">
          <a:xfrm>
            <a:off x="3577525" y="5918964"/>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59" name="Oval 258"/>
          <p:cNvSpPr/>
          <p:nvPr/>
        </p:nvSpPr>
        <p:spPr bwMode="auto">
          <a:xfrm>
            <a:off x="4900899" y="4932220"/>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0" name="Oval 259"/>
          <p:cNvSpPr/>
          <p:nvPr/>
        </p:nvSpPr>
        <p:spPr bwMode="auto">
          <a:xfrm>
            <a:off x="8331492" y="6150108"/>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1" name="Oval 260"/>
          <p:cNvSpPr/>
          <p:nvPr/>
        </p:nvSpPr>
        <p:spPr bwMode="auto">
          <a:xfrm>
            <a:off x="10051767" y="6381252"/>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2" name="Oval 261"/>
          <p:cNvSpPr/>
          <p:nvPr/>
        </p:nvSpPr>
        <p:spPr bwMode="auto">
          <a:xfrm>
            <a:off x="11277662" y="5618061"/>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3" name="Oval 262"/>
          <p:cNvSpPr/>
          <p:nvPr/>
        </p:nvSpPr>
        <p:spPr bwMode="auto">
          <a:xfrm>
            <a:off x="9790206" y="3780211"/>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4" name="Oval 263"/>
          <p:cNvSpPr/>
          <p:nvPr/>
        </p:nvSpPr>
        <p:spPr bwMode="auto">
          <a:xfrm>
            <a:off x="11302065" y="3387580"/>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5" name="Oval 264"/>
          <p:cNvSpPr/>
          <p:nvPr/>
        </p:nvSpPr>
        <p:spPr bwMode="auto">
          <a:xfrm>
            <a:off x="9935992" y="897637"/>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6" name="Oval 265"/>
          <p:cNvSpPr/>
          <p:nvPr/>
        </p:nvSpPr>
        <p:spPr bwMode="auto">
          <a:xfrm>
            <a:off x="11246269" y="364124"/>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7" name="Oval 266"/>
          <p:cNvSpPr/>
          <p:nvPr/>
        </p:nvSpPr>
        <p:spPr bwMode="auto">
          <a:xfrm>
            <a:off x="8547828" y="364124"/>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8" name="Oval 267"/>
          <p:cNvSpPr/>
          <p:nvPr/>
        </p:nvSpPr>
        <p:spPr bwMode="auto">
          <a:xfrm>
            <a:off x="7730071" y="1730689"/>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69" name="Oval 268"/>
          <p:cNvSpPr/>
          <p:nvPr/>
        </p:nvSpPr>
        <p:spPr bwMode="auto">
          <a:xfrm>
            <a:off x="5359319" y="2061475"/>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70" name="Oval 269"/>
          <p:cNvSpPr/>
          <p:nvPr/>
        </p:nvSpPr>
        <p:spPr bwMode="auto">
          <a:xfrm>
            <a:off x="7905357" y="4911523"/>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43" name="Oval 342"/>
          <p:cNvSpPr/>
          <p:nvPr/>
        </p:nvSpPr>
        <p:spPr bwMode="auto">
          <a:xfrm>
            <a:off x="11687922" y="1564325"/>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61" name="Oval 360"/>
          <p:cNvSpPr/>
          <p:nvPr/>
        </p:nvSpPr>
        <p:spPr bwMode="auto">
          <a:xfrm>
            <a:off x="3141650" y="2890985"/>
            <a:ext cx="231143" cy="231143"/>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14" name="Rectangle 213"/>
          <p:cNvSpPr/>
          <p:nvPr/>
        </p:nvSpPr>
        <p:spPr bwMode="auto">
          <a:xfrm>
            <a:off x="2907531" y="1947911"/>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defRPr/>
            </a:pPr>
            <a:r>
              <a:rPr lang="en-US" sz="2000" kern="0" spc="50" dirty="0">
                <a:solidFill>
                  <a:srgbClr val="FFFFFF"/>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607946" y="804382"/>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pPr>
            <a:r>
              <a:rPr lang="en-US" sz="2000" kern="0" spc="50" dirty="0">
                <a:solidFill>
                  <a:srgbClr val="FFFFFF"/>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620643" y="5872336"/>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pPr>
            <a:r>
              <a:rPr lang="en-US" sz="2000" kern="0" spc="50" dirty="0">
                <a:solidFill>
                  <a:srgbClr val="FFFFFF"/>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960598" y="1947911"/>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pPr>
            <a:r>
              <a:rPr lang="en-US" sz="2000" kern="0" spc="50" dirty="0">
                <a:solidFill>
                  <a:srgbClr val="FFFFFF"/>
                </a:solidFill>
                <a:latin typeface="Segoe UI Semibold" panose="020B0702040204020203" pitchFamily="34" charset="0"/>
                <a:cs typeface="Segoe UI Semibold" panose="020B0702040204020203" pitchFamily="34" charset="0"/>
              </a:rPr>
              <a:t>Machine </a:t>
            </a:r>
            <a:br>
              <a:rPr lang="en-US" sz="2000" kern="0" spc="50" dirty="0">
                <a:solidFill>
                  <a:srgbClr val="FFFFFF"/>
                </a:solidFill>
                <a:latin typeface="Segoe UI Semibold" panose="020B0702040204020203" pitchFamily="34" charset="0"/>
                <a:cs typeface="Segoe UI Semibold" panose="020B0702040204020203" pitchFamily="34" charset="0"/>
              </a:rPr>
            </a:br>
            <a:r>
              <a:rPr lang="en-US" sz="2000" kern="0" spc="50" dirty="0">
                <a:solidFill>
                  <a:srgbClr val="FFFFFF"/>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809448" y="4864895"/>
            <a:ext cx="1636736" cy="22220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pPr>
            <a:r>
              <a:rPr lang="en-US" sz="2000" kern="0" spc="50" dirty="0">
                <a:solidFill>
                  <a:srgbClr val="FFFFFF"/>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10051766" y="4864894"/>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0" bIns="46624" numCol="1" rtlCol="0" anchor="ctr" anchorCtr="0" compatLnSpc="1">
            <a:prstTxWarp prst="textNoShape">
              <a:avLst/>
            </a:prstTxWarp>
          </a:bodyPr>
          <a:lstStyle/>
          <a:p>
            <a:pPr defTabSz="932200" fontAlgn="base">
              <a:lnSpc>
                <a:spcPct val="90000"/>
              </a:lnSpc>
              <a:spcBef>
                <a:spcPts val="300"/>
              </a:spcBef>
              <a:spcAft>
                <a:spcPts val="600"/>
              </a:spcAft>
            </a:pPr>
            <a:r>
              <a:rPr lang="en-US" sz="2000" kern="0" spc="50" dirty="0">
                <a:solidFill>
                  <a:srgbClr val="FFFFFF"/>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539966" y="3381121"/>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Spell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check</a:t>
            </a:r>
          </a:p>
        </p:txBody>
      </p:sp>
      <p:sp>
        <p:nvSpPr>
          <p:cNvPr id="320" name="Rectangle 319"/>
          <p:cNvSpPr/>
          <p:nvPr/>
        </p:nvSpPr>
        <p:spPr bwMode="auto">
          <a:xfrm>
            <a:off x="10046321" y="242744"/>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Speech API </a:t>
            </a:r>
          </a:p>
        </p:txBody>
      </p:sp>
      <p:sp>
        <p:nvSpPr>
          <p:cNvPr id="321" name="Rectangle 320"/>
          <p:cNvSpPr/>
          <p:nvPr/>
        </p:nvSpPr>
        <p:spPr bwMode="auto">
          <a:xfrm>
            <a:off x="887538" y="446148"/>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Entity linking</a:t>
            </a:r>
          </a:p>
        </p:txBody>
      </p:sp>
      <p:sp>
        <p:nvSpPr>
          <p:cNvPr id="322" name="Rectangle 321"/>
          <p:cNvSpPr/>
          <p:nvPr/>
        </p:nvSpPr>
        <p:spPr bwMode="auto">
          <a:xfrm>
            <a:off x="5559879" y="2018460"/>
            <a:ext cx="1987593"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Recommendation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API</a:t>
            </a:r>
          </a:p>
        </p:txBody>
      </p:sp>
      <p:sp>
        <p:nvSpPr>
          <p:cNvPr id="323" name="Rectangle 322"/>
          <p:cNvSpPr/>
          <p:nvPr/>
        </p:nvSpPr>
        <p:spPr bwMode="auto">
          <a:xfrm>
            <a:off x="5102801" y="4843965"/>
            <a:ext cx="1731351"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Bing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autosuggest</a:t>
            </a:r>
          </a:p>
        </p:txBody>
      </p:sp>
      <p:sp>
        <p:nvSpPr>
          <p:cNvPr id="324" name="Rectangle 323"/>
          <p:cNvSpPr/>
          <p:nvPr/>
        </p:nvSpPr>
        <p:spPr bwMode="auto">
          <a:xfrm>
            <a:off x="6180722" y="4843965"/>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algn="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Computer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vision</a:t>
            </a:r>
          </a:p>
        </p:txBody>
      </p:sp>
      <p:sp>
        <p:nvSpPr>
          <p:cNvPr id="325" name="Rectangle 324"/>
          <p:cNvSpPr/>
          <p:nvPr/>
        </p:nvSpPr>
        <p:spPr bwMode="auto">
          <a:xfrm>
            <a:off x="11413001" y="5333814"/>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Emotion</a:t>
            </a:r>
          </a:p>
        </p:txBody>
      </p:sp>
      <p:sp>
        <p:nvSpPr>
          <p:cNvPr id="326" name="Rectangle 325"/>
          <p:cNvSpPr/>
          <p:nvPr/>
        </p:nvSpPr>
        <p:spPr bwMode="auto">
          <a:xfrm>
            <a:off x="113046" y="1983465"/>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Forecasting</a:t>
            </a:r>
          </a:p>
        </p:txBody>
      </p:sp>
      <p:sp>
        <p:nvSpPr>
          <p:cNvPr id="328" name="Rectangle 327"/>
          <p:cNvSpPr/>
          <p:nvPr/>
        </p:nvSpPr>
        <p:spPr bwMode="auto">
          <a:xfrm>
            <a:off x="10896116" y="1399134"/>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Text to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speech</a:t>
            </a:r>
          </a:p>
        </p:txBody>
      </p:sp>
      <p:sp>
        <p:nvSpPr>
          <p:cNvPr id="329" name="Rectangle 328"/>
          <p:cNvSpPr/>
          <p:nvPr/>
        </p:nvSpPr>
        <p:spPr bwMode="auto">
          <a:xfrm>
            <a:off x="1243043" y="3275679"/>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Thumbnail generation</a:t>
            </a:r>
          </a:p>
        </p:txBody>
      </p:sp>
      <p:sp>
        <p:nvSpPr>
          <p:cNvPr id="330" name="Rectangle 329"/>
          <p:cNvSpPr/>
          <p:nvPr/>
        </p:nvSpPr>
        <p:spPr bwMode="auto">
          <a:xfrm>
            <a:off x="1484275" y="5903360"/>
            <a:ext cx="1731351"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Anomaly</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detection</a:t>
            </a:r>
          </a:p>
        </p:txBody>
      </p:sp>
      <p:sp>
        <p:nvSpPr>
          <p:cNvPr id="331" name="Rectangle 330"/>
          <p:cNvSpPr/>
          <p:nvPr/>
        </p:nvSpPr>
        <p:spPr bwMode="auto">
          <a:xfrm>
            <a:off x="7908745" y="1793274"/>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Custom recognition (CRIS)</a:t>
            </a:r>
          </a:p>
        </p:txBody>
      </p:sp>
      <p:sp>
        <p:nvSpPr>
          <p:cNvPr id="332" name="Rectangle 331"/>
          <p:cNvSpPr/>
          <p:nvPr/>
        </p:nvSpPr>
        <p:spPr bwMode="auto">
          <a:xfrm>
            <a:off x="8713183" y="154900"/>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Bing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image search</a:t>
            </a:r>
          </a:p>
        </p:txBody>
      </p:sp>
      <p:sp>
        <p:nvSpPr>
          <p:cNvPr id="333" name="Rectangle 332"/>
          <p:cNvSpPr/>
          <p:nvPr/>
        </p:nvSpPr>
        <p:spPr bwMode="auto">
          <a:xfrm>
            <a:off x="189227" y="4358499"/>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Web language model</a:t>
            </a:r>
          </a:p>
        </p:txBody>
      </p:sp>
      <p:sp>
        <p:nvSpPr>
          <p:cNvPr id="335" name="Rectangle 334"/>
          <p:cNvSpPr/>
          <p:nvPr/>
        </p:nvSpPr>
        <p:spPr bwMode="auto">
          <a:xfrm>
            <a:off x="4607634" y="535540"/>
            <a:ext cx="1731476"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Customer feedback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analysis</a:t>
            </a:r>
          </a:p>
        </p:txBody>
      </p:sp>
      <p:sp>
        <p:nvSpPr>
          <p:cNvPr id="336" name="Rectangle 335"/>
          <p:cNvSpPr/>
          <p:nvPr/>
        </p:nvSpPr>
        <p:spPr bwMode="auto">
          <a:xfrm>
            <a:off x="9153011" y="3305199"/>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Academic knowledge</a:t>
            </a:r>
          </a:p>
        </p:txBody>
      </p:sp>
      <p:sp>
        <p:nvSpPr>
          <p:cNvPr id="337" name="Rectangle 336"/>
          <p:cNvSpPr/>
          <p:nvPr/>
        </p:nvSpPr>
        <p:spPr bwMode="auto">
          <a:xfrm>
            <a:off x="8492788" y="6110369"/>
            <a:ext cx="14570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OCR, tagging, captioning</a:t>
            </a:r>
          </a:p>
        </p:txBody>
      </p:sp>
      <p:sp>
        <p:nvSpPr>
          <p:cNvPr id="338" name="Rectangle 337"/>
          <p:cNvSpPr/>
          <p:nvPr/>
        </p:nvSpPr>
        <p:spPr bwMode="auto">
          <a:xfrm>
            <a:off x="3769662" y="5955173"/>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Sentiment </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scoring</a:t>
            </a:r>
          </a:p>
        </p:txBody>
      </p:sp>
      <p:sp>
        <p:nvSpPr>
          <p:cNvPr id="339" name="Rectangle 338"/>
          <p:cNvSpPr/>
          <p:nvPr/>
        </p:nvSpPr>
        <p:spPr bwMode="auto">
          <a:xfrm>
            <a:off x="2512701" y="878089"/>
            <a:ext cx="1713938"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Bing</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news search</a:t>
            </a:r>
          </a:p>
        </p:txBody>
      </p:sp>
      <p:sp>
        <p:nvSpPr>
          <p:cNvPr id="342" name="Rectangle 341"/>
          <p:cNvSpPr/>
          <p:nvPr/>
        </p:nvSpPr>
        <p:spPr bwMode="auto">
          <a:xfrm>
            <a:off x="10244914" y="6412766"/>
            <a:ext cx="1731476"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Bing</a:t>
            </a:r>
            <a:br>
              <a:rPr lang="en-US" sz="1199" kern="0" spc="50" dirty="0">
                <a:solidFill>
                  <a:srgbClr val="FFFFFF"/>
                </a:solidFill>
                <a:latin typeface="Segoe UI"/>
                <a:cs typeface="Segoe UI Semibold" panose="020B0702040204020203" pitchFamily="34" charset="0"/>
              </a:rPr>
            </a:br>
            <a:r>
              <a:rPr lang="en-US" sz="1199" kern="0" spc="50" dirty="0">
                <a:solidFill>
                  <a:srgbClr val="FFFFFF"/>
                </a:solidFill>
                <a:latin typeface="Segoe UI"/>
                <a:cs typeface="Segoe UI Semibold" panose="020B0702040204020203" pitchFamily="34" charset="0"/>
              </a:rPr>
              <a:t>web search</a:t>
            </a:r>
          </a:p>
        </p:txBody>
      </p:sp>
      <p:sp>
        <p:nvSpPr>
          <p:cNvPr id="363" name="Rectangle 362"/>
          <p:cNvSpPr/>
          <p:nvPr/>
        </p:nvSpPr>
        <p:spPr bwMode="auto">
          <a:xfrm>
            <a:off x="3267922" y="2651127"/>
            <a:ext cx="1987593" cy="3243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46624" rIns="182831" bIns="46624" numCol="1" rtlCol="0" anchor="ctr" anchorCtr="0" compatLnSpc="1">
            <a:prstTxWarp prst="textNoShape">
              <a:avLst/>
            </a:prstTxWarp>
          </a:bodyPr>
          <a:lstStyle/>
          <a:p>
            <a:pPr defTabSz="932200" fontAlgn="base">
              <a:lnSpc>
                <a:spcPct val="90000"/>
              </a:lnSpc>
              <a:spcBef>
                <a:spcPts val="600"/>
              </a:spcBef>
              <a:spcAft>
                <a:spcPts val="600"/>
              </a:spcAft>
              <a:defRPr/>
            </a:pPr>
            <a:r>
              <a:rPr lang="en-US" sz="1199" kern="0" spc="50" dirty="0">
                <a:solidFill>
                  <a:srgbClr val="FFFFFF"/>
                </a:solidFill>
                <a:latin typeface="Segoe UI"/>
                <a:cs typeface="Segoe UI Semibold" panose="020B0702040204020203" pitchFamily="34" charset="0"/>
              </a:rPr>
              <a:t>Text analytics</a:t>
            </a:r>
          </a:p>
        </p:txBody>
      </p:sp>
      <p:sp>
        <p:nvSpPr>
          <p:cNvPr id="234" name="Rectangle 233"/>
          <p:cNvSpPr/>
          <p:nvPr/>
        </p:nvSpPr>
        <p:spPr bwMode="auto">
          <a:xfrm>
            <a:off x="3771490" y="3211343"/>
            <a:ext cx="4891909" cy="2917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defTabSz="932200" fontAlgn="base">
              <a:spcBef>
                <a:spcPct val="0"/>
              </a:spcBef>
              <a:spcAft>
                <a:spcPct val="0"/>
              </a:spcAft>
              <a:defRPr/>
            </a:pPr>
            <a:r>
              <a:rPr lang="en-US" sz="3999" kern="0" dirty="0">
                <a:solidFill>
                  <a:srgbClr val="FFFFFF"/>
                </a:solidFill>
                <a:latin typeface="Segoe UI Light"/>
              </a:rPr>
              <a:t>Cognitive Services APIs</a:t>
            </a:r>
          </a:p>
        </p:txBody>
      </p:sp>
    </p:spTree>
    <p:extLst>
      <p:ext uri="{BB962C8B-B14F-4D97-AF65-F5344CB8AC3E}">
        <p14:creationId xmlns:p14="http://schemas.microsoft.com/office/powerpoint/2010/main" val="197640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F868A4-28EC-44A6-9CA9-A2BCB40F00F3}"/>
              </a:ext>
            </a:extLst>
          </p:cNvPr>
          <p:cNvSpPr/>
          <p:nvPr/>
        </p:nvSpPr>
        <p:spPr>
          <a:xfrm>
            <a:off x="2154695" y="2385497"/>
            <a:ext cx="4293098" cy="923330"/>
          </a:xfrm>
          <a:prstGeom prst="rect">
            <a:avLst/>
          </a:prstGeom>
        </p:spPr>
        <p:txBody>
          <a:bodyPr wrap="none">
            <a:spAutoFit/>
          </a:bodyPr>
          <a:lstStyle/>
          <a:p>
            <a:r>
              <a:rPr lang="en-US" sz="5400" dirty="0">
                <a:hlinkClick r:id="rId3"/>
              </a:rPr>
              <a:t>AI in Real Life</a:t>
            </a:r>
            <a:endParaRPr lang="en-US" sz="5400" dirty="0"/>
          </a:p>
        </p:txBody>
      </p:sp>
    </p:spTree>
    <p:extLst>
      <p:ext uri="{BB962C8B-B14F-4D97-AF65-F5344CB8AC3E}">
        <p14:creationId xmlns:p14="http://schemas.microsoft.com/office/powerpoint/2010/main" val="207366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7.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Cognitive Services and Bots session presented by Dandy Weyn at the FY17 May C+E Boot Camp</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Denise Alexander</DisplayName>
        <AccountId>86797</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i:0#.f|membership|hopero@microsoft.com</DisplayName>
        <AccountId>133</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Cortana</TermName>
          <TermId xmlns="http://schemas.microsoft.com/office/infopath/2007/PartnerControls">9ddf2d0d-10f8-4f45-a03c-9a1a5aa2df6a</TermId>
        </TermInfo>
        <TermInfo xmlns="http://schemas.microsoft.com/office/infopath/2007/PartnerControls">
          <TermName xmlns="http://schemas.microsoft.com/office/infopath/2007/PartnerControls">Microsoft Cognitive Services</TermName>
          <TermId xmlns="http://schemas.microsoft.com/office/infopath/2007/PartnerControls">d4822b8f-2d1c-4a11-826f-7fd59398add0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https://microsoft.sharepoint.com/sites/Infopedia_G01KC/Media/Thumbnails/G01KC-1-26548/Cognitive%20Services%20and%20Bots%20FY17%20May%20C+E%20Boot%20Camp.png</Url>
      <Description>/sites/Infopedia_G01KC/Media/Thumbnails/G01KC-1-26548/Cognitive Services and Bots FY17 May C+E Boot Camp.png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Internet of Things solution</TermName>
          <TermId xmlns="http://schemas.microsoft.com/office/infopath/2007/PartnerControls">a75089d6-dfeb-45a7-9eed-5ae6e38e1af4</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general session</TermName>
          <TermId xmlns="http://schemas.microsoft.com/office/infopath/2007/PartnerControls">035834ac-5973-4b18-82f3-9456943bb61f</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42</Value>
      <Value>35</Value>
      <Value>34</Value>
      <Value>247</Value>
      <Value>2094</Value>
      <Value>21</Value>
      <Value>277</Value>
      <Value>2119</Value>
      <Value>488</Value>
      <Value>634</Value>
      <Value>1448</Value>
      <Value>2073</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Info xmlns="http://schemas.microsoft.com/office/infopath/2007/PartnerControls">
          <TermName xmlns="http://schemas.microsoft.com/office/infopath/2007/PartnerControls">May</TermName>
          <TermId xmlns="http://schemas.microsoft.com/office/infopath/2007/PartnerControls">e2584329-793c-4dcf-935d-75091e922f69</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G01KC-1-26548</GenericText2>
    <_dlc_DocId xmlns="230e9df3-be65-4c73-a93b-d1236ebd677e">G01KC-99682991-26551</_dlc_DocId>
    <_dlc_DocIdUrl xmlns="230e9df3-be65-4c73-a93b-d1236ebd677e">
      <Url>https://microsoft.sharepoint.com/sites/Infopedia_G01KC/_layouts/15/DocIdRedir.aspx?ID=G01KC-99682991-26551</Url>
      <Description>G01KC-99682991-26551</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aa24e25633a652a4102d4d0d214f86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80dc2188d5ce0d66831d3a08ddc29f9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b3bc04a5-d503-43b1-b98c-a8cf663329d9"/>
    <ds:schemaRef ds:uri="http://purl.org/dc/terms/"/>
    <ds:schemaRef ds:uri="http://schemas.microsoft.com/office/2006/documentManagement/types"/>
    <ds:schemaRef ds:uri="230e9df3-be65-4c73-a93b-d1236ebd677e"/>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10B9DAC2-B8AD-4327-935D-CFE411AC1212}">
  <ds:schemaRefs>
    <ds:schemaRef ds:uri="http://schemas.microsoft.com/sharepoint/events"/>
  </ds:schemaRefs>
</ds:datastoreItem>
</file>

<file path=customXml/itemProps3.xml><?xml version="1.0" encoding="utf-8"?>
<ds:datastoreItem xmlns:ds="http://schemas.openxmlformats.org/officeDocument/2006/customXml" ds:itemID="{C4E43AF4-71E5-4071-91F0-993389D56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C6DEBEA-8C36-4E15-A7C3-4C520821FE8C}">
  <ds:schemaRefs>
    <ds:schemaRef ds:uri="Microsoft.SharePoint.Taxonomy.ContentTypeSync"/>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16372</TotalTime>
  <Words>808</Words>
  <Application>Microsoft Office PowerPoint</Application>
  <PresentationFormat>Custom</PresentationFormat>
  <Paragraphs>185</Paragraphs>
  <Slides>16</Slides>
  <Notes>8</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16</vt:i4>
      </vt:variant>
    </vt:vector>
  </HeadingPairs>
  <TitlesOfParts>
    <vt:vector size="39" baseType="lpstr">
      <vt:lpstr>Arial</vt:lpstr>
      <vt:lpstr>Calibri</vt:lpstr>
      <vt:lpstr>Consolas</vt:lpstr>
      <vt:lpstr>Eurostile LT Std Condensed</vt:lpstr>
      <vt:lpstr>Eurostile LT Std Ext Two</vt:lpstr>
      <vt:lpstr>Roboto</vt:lpstr>
      <vt:lpstr>Roboto Condensed</vt:lpstr>
      <vt:lpstr>Segoe Pro Display Semibold</vt:lpstr>
      <vt:lpstr>Segoe UI</vt:lpstr>
      <vt:lpstr>Segoe UI Light</vt:lpstr>
      <vt:lpstr>Segoe UI Semibold</vt:lpstr>
      <vt:lpstr>Segoe UI Semilight</vt:lpstr>
      <vt:lpstr>Symbol</vt:lpstr>
      <vt:lpstr>Times New Roman</vt:lpstr>
      <vt:lpstr>Wingdings</vt:lpstr>
      <vt:lpstr>5-50090_S4_Q3_FY17_Dark_Template</vt:lpstr>
      <vt:lpstr>Modern DW</vt:lpstr>
      <vt:lpstr>Dark Theme</vt:lpstr>
      <vt:lpstr>WHITE TEMPLATE</vt:lpstr>
      <vt:lpstr>SLIDES WITH IMAGES</vt:lpstr>
      <vt:lpstr>Color Template</vt:lpstr>
      <vt:lpstr>1_5-50111_Build 2017_LIGHT GRAY TEMPLATE</vt:lpstr>
      <vt:lpstr>think-cell Slide</vt:lpstr>
      <vt:lpstr>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Vision</vt:lpstr>
      <vt:lpstr>customvision.ai</vt:lpstr>
      <vt:lpstr>customvision.ai: Create a Project</vt:lpstr>
      <vt:lpstr>customvision.ai: Upload &amp; Tag Images</vt:lpstr>
      <vt:lpstr>customvision.ai: Train the Model</vt:lpstr>
      <vt:lpstr>Predict with Python SDK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and Bots</dc:title>
  <dc:subject>Servers &amp; Tools Business</dc:subject>
  <dc:creator>Jonathan Hoffman</dc:creator>
  <cp:keywords>general session</cp:keywords>
  <cp:lastModifiedBy>Prashant Karbhari</cp:lastModifiedBy>
  <cp:revision>379</cp:revision>
  <dcterms:created xsi:type="dcterms:W3CDTF">2013-10-14T18:44:32Z</dcterms:created>
  <dcterms:modified xsi:type="dcterms:W3CDTF">2018-09-17T21:12:04Z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2094;#general session|035834ac-5973-4b18-82f3-9456943bb61f</vt:lpwstr>
  </property>
  <property fmtid="{D5CDD505-2E9C-101B-9397-08002B2CF9AE}" pid="10" name="Region">
    <vt:lpwstr/>
  </property>
  <property fmtid="{D5CDD505-2E9C-101B-9397-08002B2CF9AE}" pid="11" name="Confidentiality">
    <vt:lpwstr>247;#non-disclosure|bbbc96b5-28db-4fa8-9b87-269e6dfb4878</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21;#Cloud and Enterprise|adc2fe87-c79a-4ded-a449-3f86b954069d</vt:lpwstr>
  </property>
  <property fmtid="{D5CDD505-2E9C-101B-9397-08002B2CF9AE}" pid="16" name="BusinessArchitecture">
    <vt:lpwstr>488;#Internet of Things solution|a75089d6-dfeb-45a7-9eed-5ae6e38e1af4</vt:lpwstr>
  </property>
  <property fmtid="{D5CDD505-2E9C-101B-9397-08002B2CF9AE}" pid="17" name="Products">
    <vt:lpwstr>634;#Cortana|9ddf2d0d-10f8-4f45-a03c-9a1a5aa2df6a;#2119;#Microsoft Cognitive Services|d4822b8f-2d1c-4a11-826f-7fd59398add0</vt:lpwstr>
  </property>
  <property fmtid="{D5CDD505-2E9C-101B-9397-08002B2CF9AE}" pid="18" name="ActivitiesAndPrograms">
    <vt:lpwstr>1448;#bootcamps|0ea183c0-f07b-49e2-b1f5-acf06c0f66be</vt:lpwstr>
  </property>
  <property fmtid="{D5CDD505-2E9C-101B-9397-08002B2CF9AE}" pid="19" name="Segments">
    <vt:lpwstr/>
  </property>
  <property fmtid="{D5CDD505-2E9C-101B-9397-08002B2CF9AE}" pid="20" name="Partners">
    <vt:lpwstr/>
  </property>
  <property fmtid="{D5CDD505-2E9C-101B-9397-08002B2CF9AE}" pid="21" name="Topics">
    <vt:lpwstr>277;#training|398cec6a-f8c1-47b1-8ae4-159176a4df1b;#2073;#May|e2584329-793c-4dcf-935d-75091e922f69</vt:lpwstr>
  </property>
  <property fmtid="{D5CDD505-2E9C-101B-9397-08002B2CF9AE}" pid="22" name="Groups">
    <vt:lpwstr>42;#Cloud and Enterprise Marketing Group|4f75e184-e5aa-4234-a07f-b032d60df254;#34;#Worldwide Readiness|c6595b84-b463-470a-bb46-2a47364645be</vt:lpwstr>
  </property>
  <property fmtid="{D5CDD505-2E9C-101B-9397-08002B2CF9AE}" pid="23" name="Audience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7092710d-a122-4b2e-bdfb-808e52835366</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MSProductsTaxHTField0">
    <vt:lpwstr/>
  </property>
  <property fmtid="{D5CDD505-2E9C-101B-9397-08002B2CF9AE}" pid="36" name="Languages">
    <vt:lpwstr/>
  </property>
  <property fmtid="{D5CDD505-2E9C-101B-9397-08002B2CF9AE}" pid="37" name="e8080b0481964c759b2c36ae49591b31">
    <vt:lpwstr/>
  </property>
  <property fmtid="{D5CDD505-2E9C-101B-9397-08002B2CF9AE}" pid="38" name="TechnicalLevel">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NewsSource">
    <vt:lpwstr/>
  </property>
  <property fmtid="{D5CDD505-2E9C-101B-9397-08002B2CF9AE}" pid="43" name="SMSGTags">
    <vt:lpwstr/>
  </property>
  <property fmtid="{D5CDD505-2E9C-101B-9397-08002B2CF9AE}" pid="44" name="MSPhysicalGeography">
    <vt:lpwstr/>
  </property>
  <property fmtid="{D5CDD505-2E9C-101B-9397-08002B2CF9AE}" pid="45" name="EnterpriseDomainTags">
    <vt:lpwstr/>
  </property>
  <property fmtid="{D5CDD505-2E9C-101B-9397-08002B2CF9AE}" pid="46" name="j3562c58ee414e028925bc902cfc01a1">
    <vt:lpwstr/>
  </property>
  <property fmtid="{D5CDD505-2E9C-101B-9397-08002B2CF9AE}" pid="47" name="_docset_NoMedatataSyncRequired">
    <vt:lpwstr>False</vt:lpwstr>
  </property>
  <property fmtid="{D5CDD505-2E9C-101B-9397-08002B2CF9AE}" pid="48" name="FolderExtensions">
    <vt:lpwstr/>
  </property>
  <property fmtid="{D5CDD505-2E9C-101B-9397-08002B2CF9AE}" pid="49" name="ParentID1">
    <vt:lpwstr/>
  </property>
  <property fmtid="{D5CDD505-2E9C-101B-9397-08002B2CF9AE}" pid="50" name="Update Parent Child Relation(1)0">
    <vt:lpwstr>, </vt:lpwstr>
  </property>
  <property fmtid="{D5CDD505-2E9C-101B-9397-08002B2CF9AE}" pid="51" name="ODSWF1">
    <vt:lpwstr>, </vt:lpwstr>
  </property>
  <property fmtid="{D5CDD505-2E9C-101B-9397-08002B2CF9AE}" pid="52" name="ODSWF(1)0">
    <vt:lpwstr>, </vt:lpwstr>
  </property>
  <property fmtid="{D5CDD505-2E9C-101B-9397-08002B2CF9AE}" pid="53" name="Update Parent Child Relation(1)1">
    <vt:lpwstr>, </vt:lpwstr>
  </property>
  <property fmtid="{D5CDD505-2E9C-101B-9397-08002B2CF9AE}" pid="54" name="ODSWF2">
    <vt:lpwstr>, </vt:lpwstr>
  </property>
  <property fmtid="{D5CDD505-2E9C-101B-9397-08002B2CF9AE}" pid="55" name="ODSWF(1)1">
    <vt:lpwstr>, </vt:lpwstr>
  </property>
  <property fmtid="{D5CDD505-2E9C-101B-9397-08002B2CF9AE}" pid="56" name="_ip_UnifiedCompliancePolicyUIAction">
    <vt:lpwstr/>
  </property>
  <property fmtid="{D5CDD505-2E9C-101B-9397-08002B2CF9AE}" pid="57" name="_ip_UnifiedCompliancePolicyProperties">
    <vt:lpwstr/>
  </property>
  <property fmtid="{D5CDD505-2E9C-101B-9397-08002B2CF9AE}" pid="58" name="ODSWF2(1)">
    <vt:lpwstr>, </vt:lpwstr>
  </property>
  <property fmtid="{D5CDD505-2E9C-101B-9397-08002B2CF9AE}" pid="59" name="ODSWF2(1)0">
    <vt:lpwstr>, </vt:lpwstr>
  </property>
  <property fmtid="{D5CDD505-2E9C-101B-9397-08002B2CF9AE}" pid="60" name="ODSWF(1)">
    <vt:lpwstr>, </vt:lpwstr>
  </property>
  <property fmtid="{D5CDD505-2E9C-101B-9397-08002B2CF9AE}" pid="61" name="MSIP_Label_f42aa342-8706-4288-bd11-ebb85995028c_Enabled">
    <vt:lpwstr>True</vt:lpwstr>
  </property>
  <property fmtid="{D5CDD505-2E9C-101B-9397-08002B2CF9AE}" pid="62" name="MSIP_Label_f42aa342-8706-4288-bd11-ebb85995028c_SiteId">
    <vt:lpwstr>72f988bf-86f1-41af-91ab-2d7cd011db47</vt:lpwstr>
  </property>
  <property fmtid="{D5CDD505-2E9C-101B-9397-08002B2CF9AE}" pid="63" name="MSIP_Label_f42aa342-8706-4288-bd11-ebb85995028c_Owner">
    <vt:lpwstr>prkarb@microsoft.com</vt:lpwstr>
  </property>
  <property fmtid="{D5CDD505-2E9C-101B-9397-08002B2CF9AE}" pid="64" name="MSIP_Label_f42aa342-8706-4288-bd11-ebb85995028c_SetDate">
    <vt:lpwstr>2018-05-15T06:09:04.7291677Z</vt:lpwstr>
  </property>
  <property fmtid="{D5CDD505-2E9C-101B-9397-08002B2CF9AE}" pid="65" name="MSIP_Label_f42aa342-8706-4288-bd11-ebb85995028c_Name">
    <vt:lpwstr>General</vt:lpwstr>
  </property>
  <property fmtid="{D5CDD505-2E9C-101B-9397-08002B2CF9AE}" pid="66" name="MSIP_Label_f42aa342-8706-4288-bd11-ebb85995028c_Application">
    <vt:lpwstr>Microsoft Azure Information Protection</vt:lpwstr>
  </property>
  <property fmtid="{D5CDD505-2E9C-101B-9397-08002B2CF9AE}" pid="67" name="MSIP_Label_f42aa342-8706-4288-bd11-ebb85995028c_Extended_MSFT_Method">
    <vt:lpwstr>Automatic</vt:lpwstr>
  </property>
  <property fmtid="{D5CDD505-2E9C-101B-9397-08002B2CF9AE}" pid="68" name="Sensitivity">
    <vt:lpwstr>General</vt:lpwstr>
  </property>
</Properties>
</file>